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4630400" cy="8229600"/>
  <p:notesSz cx="14630400" cy="82296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3447" autoAdjust="0"/>
  </p:normalViewPr>
  <p:slideViewPr>
    <p:cSldViewPr>
      <p:cViewPr varScale="1">
        <p:scale>
          <a:sx n="49" d="100"/>
          <a:sy n="49" d="100"/>
        </p:scale>
        <p:origin x="940" y="5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6340475" cy="4127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8286750" y="0"/>
            <a:ext cx="6340475" cy="4127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00594E-9990-41D2-98D2-DDE3EAE206FD}" type="datetimeFigureOut">
              <a:rPr lang="en-AE" smtClean="0"/>
              <a:t>17/10/2025</a:t>
            </a:fld>
            <a:endParaRPr lang="en-A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845050" y="1028700"/>
            <a:ext cx="4940300" cy="2778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463675" y="3960813"/>
            <a:ext cx="11703050" cy="32400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7816850"/>
            <a:ext cx="6340475" cy="4127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8286750" y="7816850"/>
            <a:ext cx="6340475" cy="4127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126BE6-A4F2-47A4-9CB8-D8F77E965884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29388806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126BE6-A4F2-47A4-9CB8-D8F77E965884}" type="slidenum">
              <a:rPr lang="en-AE" smtClean="0"/>
              <a:t>1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42594315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126BE6-A4F2-47A4-9CB8-D8F77E965884}" type="slidenum">
              <a:rPr lang="en-AE" smtClean="0"/>
              <a:t>2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16761146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126BE6-A4F2-47A4-9CB8-D8F77E965884}" type="slidenum">
              <a:rPr lang="en-AE" smtClean="0"/>
              <a:t>4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209630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126BE6-A4F2-47A4-9CB8-D8F77E965884}" type="slidenum">
              <a:rPr lang="en-AE" smtClean="0"/>
              <a:t>5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39220134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126BE6-A4F2-47A4-9CB8-D8F77E965884}" type="slidenum">
              <a:rPr lang="en-AE" smtClean="0"/>
              <a:t>13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40520951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097280" y="2551176"/>
            <a:ext cx="12435840" cy="172821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6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194560" y="4608576"/>
            <a:ext cx="10241280" cy="20574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rgbClr val="272424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10/17/2025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6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rgbClr val="272424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10/17/2025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6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731520" y="1892808"/>
            <a:ext cx="6364224" cy="543153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7534656" y="1892808"/>
            <a:ext cx="6364224" cy="543153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10/17/2025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6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10/17/2025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839214" y="7749540"/>
            <a:ext cx="1722604" cy="411479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427431" y="7784425"/>
            <a:ext cx="2202967" cy="445173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10/17/2025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2839214" y="7749540"/>
            <a:ext cx="1722604" cy="41147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77731" y="498998"/>
            <a:ext cx="10938787" cy="109003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6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81009" y="2702712"/>
            <a:ext cx="13068380" cy="4956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rgbClr val="272424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974336" y="7653528"/>
            <a:ext cx="4681728" cy="4114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731520" y="7653528"/>
            <a:ext cx="3364992" cy="4114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10/17/2025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0533888" y="7653528"/>
            <a:ext cx="3364992" cy="4114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18" Type="http://schemas.openxmlformats.org/officeDocument/2006/relationships/image" Target="../media/image3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17" Type="http://schemas.openxmlformats.org/officeDocument/2006/relationships/image" Target="../media/image35.png"/><Relationship Id="rId2" Type="http://schemas.openxmlformats.org/officeDocument/2006/relationships/image" Target="../media/image2.png"/><Relationship Id="rId16" Type="http://schemas.openxmlformats.org/officeDocument/2006/relationships/image" Target="../media/image3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5" Type="http://schemas.openxmlformats.org/officeDocument/2006/relationships/image" Target="../media/image33.png"/><Relationship Id="rId10" Type="http://schemas.openxmlformats.org/officeDocument/2006/relationships/image" Target="../media/image28.png"/><Relationship Id="rId19" Type="http://schemas.openxmlformats.org/officeDocument/2006/relationships/image" Target="../media/image37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Relationship Id="rId1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9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12" Type="http://schemas.openxmlformats.org/officeDocument/2006/relationships/image" Target="../media/image48.png"/><Relationship Id="rId17" Type="http://schemas.openxmlformats.org/officeDocument/2006/relationships/image" Target="../media/image53.png"/><Relationship Id="rId2" Type="http://schemas.openxmlformats.org/officeDocument/2006/relationships/image" Target="../media/image38.png"/><Relationship Id="rId16" Type="http://schemas.openxmlformats.org/officeDocument/2006/relationships/image" Target="../media/image5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5" Type="http://schemas.openxmlformats.org/officeDocument/2006/relationships/image" Target="../media/image41.png"/><Relationship Id="rId15" Type="http://schemas.openxmlformats.org/officeDocument/2006/relationships/image" Target="../media/image51.pn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Relationship Id="rId14" Type="http://schemas.openxmlformats.org/officeDocument/2006/relationships/image" Target="../media/image5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6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9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2.jp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1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427431" y="7572119"/>
            <a:ext cx="2202968" cy="65748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548630" y="4228325"/>
            <a:ext cx="10789920" cy="20599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4800"/>
              </a:lnSpc>
              <a:spcBef>
                <a:spcPts val="100"/>
              </a:spcBef>
            </a:pPr>
            <a:r>
              <a:rPr sz="4950" b="0" spc="-204" dirty="0">
                <a:latin typeface="Arial MT"/>
                <a:cs typeface="Arial MT"/>
              </a:rPr>
              <a:t>Academic</a:t>
            </a:r>
            <a:r>
              <a:rPr sz="4950" b="0" spc="25" dirty="0">
                <a:latin typeface="Arial MT"/>
                <a:cs typeface="Arial MT"/>
              </a:rPr>
              <a:t> </a:t>
            </a:r>
            <a:r>
              <a:rPr sz="4950" b="0" spc="-320" dirty="0">
                <a:latin typeface="Arial MT"/>
                <a:cs typeface="Arial MT"/>
              </a:rPr>
              <a:t>Research</a:t>
            </a:r>
            <a:r>
              <a:rPr sz="4950" b="0" spc="25" dirty="0">
                <a:latin typeface="Arial MT"/>
                <a:cs typeface="Arial MT"/>
              </a:rPr>
              <a:t> </a:t>
            </a:r>
            <a:r>
              <a:rPr sz="4950" b="0" spc="-265" dirty="0">
                <a:latin typeface="Arial MT"/>
                <a:cs typeface="Arial MT"/>
              </a:rPr>
              <a:t>Online</a:t>
            </a:r>
            <a:r>
              <a:rPr sz="4950" b="0" spc="25" dirty="0">
                <a:latin typeface="Arial MT"/>
                <a:cs typeface="Arial MT"/>
              </a:rPr>
              <a:t> </a:t>
            </a:r>
            <a:r>
              <a:rPr sz="4950" b="0" spc="-130" dirty="0">
                <a:latin typeface="Arial MT"/>
                <a:cs typeface="Arial MT"/>
              </a:rPr>
              <a:t>Agent</a:t>
            </a:r>
            <a:r>
              <a:rPr sz="4950" b="0" spc="20" dirty="0">
                <a:latin typeface="Arial MT"/>
                <a:cs typeface="Arial MT"/>
              </a:rPr>
              <a:t> </a:t>
            </a:r>
            <a:r>
              <a:rPr sz="4950" b="0" spc="-185" dirty="0">
                <a:latin typeface="Arial MT"/>
                <a:cs typeface="Arial MT"/>
              </a:rPr>
              <a:t>System </a:t>
            </a:r>
            <a:r>
              <a:rPr sz="4950" b="0" spc="-385" dirty="0">
                <a:latin typeface="Arial MT"/>
                <a:cs typeface="Arial MT"/>
              </a:rPr>
              <a:t>(AROAS):</a:t>
            </a:r>
            <a:r>
              <a:rPr sz="4950" b="0" spc="-254" dirty="0">
                <a:latin typeface="Arial MT"/>
                <a:cs typeface="Arial MT"/>
              </a:rPr>
              <a:t> </a:t>
            </a:r>
            <a:r>
              <a:rPr sz="4950" b="0" spc="-120" dirty="0">
                <a:latin typeface="Arial MT"/>
                <a:cs typeface="Arial MT"/>
              </a:rPr>
              <a:t>Critical</a:t>
            </a:r>
            <a:r>
              <a:rPr sz="4950" b="0" spc="-250" dirty="0">
                <a:latin typeface="Arial MT"/>
                <a:cs typeface="Arial MT"/>
              </a:rPr>
              <a:t> </a:t>
            </a:r>
            <a:r>
              <a:rPr sz="4950" b="0" spc="-285" dirty="0">
                <a:latin typeface="Arial MT"/>
                <a:cs typeface="Arial MT"/>
              </a:rPr>
              <a:t>Design</a:t>
            </a:r>
            <a:r>
              <a:rPr sz="4950" b="0" spc="-250" dirty="0">
                <a:latin typeface="Arial MT"/>
                <a:cs typeface="Arial MT"/>
              </a:rPr>
              <a:t> </a:t>
            </a:r>
            <a:r>
              <a:rPr sz="4950" b="0" spc="-400" dirty="0">
                <a:latin typeface="Arial MT"/>
                <a:cs typeface="Arial MT"/>
              </a:rPr>
              <a:t>&amp;</a:t>
            </a:r>
            <a:r>
              <a:rPr sz="4950" b="0" spc="-254" dirty="0">
                <a:latin typeface="Arial MT"/>
                <a:cs typeface="Arial MT"/>
              </a:rPr>
              <a:t> </a:t>
            </a:r>
            <a:r>
              <a:rPr sz="4950" b="0" spc="-110" dirty="0">
                <a:latin typeface="Arial MT"/>
                <a:cs typeface="Arial MT"/>
              </a:rPr>
              <a:t>Evaluation</a:t>
            </a:r>
            <a:endParaRPr sz="4950" dirty="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444559" y="882054"/>
            <a:ext cx="7556420" cy="268852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358"/>
    </mc:Choice>
    <mc:Fallback xmlns="">
      <p:transition spd="slow" advTm="13358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427431" y="7784425"/>
            <a:ext cx="2202967" cy="44517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7731" y="749583"/>
            <a:ext cx="8024495" cy="6026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3750" b="0" spc="-140" dirty="0">
                <a:latin typeface="Arial MT"/>
                <a:cs typeface="Arial MT"/>
              </a:rPr>
              <a:t>Methodology</a:t>
            </a:r>
            <a:r>
              <a:rPr sz="3750" b="0" spc="-180" dirty="0">
                <a:latin typeface="Arial MT"/>
                <a:cs typeface="Arial MT"/>
              </a:rPr>
              <a:t> </a:t>
            </a:r>
            <a:r>
              <a:rPr sz="3750" b="0" spc="-215" dirty="0">
                <a:latin typeface="Arial MT"/>
                <a:cs typeface="Arial MT"/>
              </a:rPr>
              <a:t>and</a:t>
            </a:r>
            <a:r>
              <a:rPr sz="3750" b="0" spc="-175" dirty="0">
                <a:latin typeface="Arial MT"/>
                <a:cs typeface="Arial MT"/>
              </a:rPr>
              <a:t> </a:t>
            </a:r>
            <a:r>
              <a:rPr sz="3750" b="0" spc="-165" dirty="0">
                <a:latin typeface="Arial MT"/>
                <a:cs typeface="Arial MT"/>
              </a:rPr>
              <a:t>Assessment</a:t>
            </a:r>
            <a:r>
              <a:rPr sz="3750" b="0" spc="-175" dirty="0">
                <a:latin typeface="Arial MT"/>
                <a:cs typeface="Arial MT"/>
              </a:rPr>
              <a:t> </a:t>
            </a:r>
            <a:r>
              <a:rPr sz="3750" b="0" spc="-70" dirty="0">
                <a:latin typeface="Arial MT"/>
                <a:cs typeface="Arial MT"/>
              </a:rPr>
              <a:t>Alignment</a:t>
            </a:r>
            <a:endParaRPr sz="375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40952" y="1410984"/>
            <a:ext cx="13475335" cy="1397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50000"/>
              </a:lnSpc>
              <a:spcBef>
                <a:spcPts val="100"/>
              </a:spcBef>
            </a:pPr>
            <a:r>
              <a:rPr sz="1500" dirty="0">
                <a:solidFill>
                  <a:srgbClr val="272424"/>
                </a:solidFill>
                <a:latin typeface="Times New Roman"/>
                <a:cs typeface="Times New Roman"/>
              </a:rPr>
              <a:t>A</a:t>
            </a:r>
            <a:r>
              <a:rPr sz="1500" spc="-1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500" dirty="0">
                <a:solidFill>
                  <a:srgbClr val="272424"/>
                </a:solidFill>
                <a:latin typeface="Times New Roman"/>
                <a:cs typeface="Times New Roman"/>
              </a:rPr>
              <a:t>three-sprint</a:t>
            </a:r>
            <a:r>
              <a:rPr sz="1500" spc="-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500" dirty="0">
                <a:solidFill>
                  <a:srgbClr val="272424"/>
                </a:solidFill>
                <a:latin typeface="Times New Roman"/>
                <a:cs typeface="Times New Roman"/>
              </a:rPr>
              <a:t>cadence</a:t>
            </a:r>
            <a:r>
              <a:rPr sz="1500" spc="-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500" dirty="0">
                <a:solidFill>
                  <a:srgbClr val="272424"/>
                </a:solidFill>
                <a:latin typeface="Times New Roman"/>
                <a:cs typeface="Times New Roman"/>
              </a:rPr>
              <a:t>(acquire</a:t>
            </a:r>
            <a:r>
              <a:rPr sz="1500" spc="-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500" dirty="0">
                <a:solidFill>
                  <a:srgbClr val="272424"/>
                </a:solidFill>
                <a:latin typeface="Times New Roman"/>
                <a:cs typeface="Times New Roman"/>
              </a:rPr>
              <a:t>→</a:t>
            </a:r>
            <a:r>
              <a:rPr sz="1500" spc="-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500" dirty="0">
                <a:solidFill>
                  <a:srgbClr val="272424"/>
                </a:solidFill>
                <a:latin typeface="Times New Roman"/>
                <a:cs typeface="Times New Roman"/>
              </a:rPr>
              <a:t>normalise/rank</a:t>
            </a:r>
            <a:r>
              <a:rPr sz="1500" spc="-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500" dirty="0">
                <a:solidFill>
                  <a:srgbClr val="272424"/>
                </a:solidFill>
                <a:latin typeface="Times New Roman"/>
                <a:cs typeface="Times New Roman"/>
              </a:rPr>
              <a:t>→</a:t>
            </a:r>
            <a:r>
              <a:rPr sz="1500" spc="-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500" dirty="0">
                <a:solidFill>
                  <a:srgbClr val="272424"/>
                </a:solidFill>
                <a:latin typeface="Times New Roman"/>
                <a:cs typeface="Times New Roman"/>
              </a:rPr>
              <a:t>persist/notify)</a:t>
            </a:r>
            <a:r>
              <a:rPr sz="1500" spc="-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500" dirty="0">
                <a:solidFill>
                  <a:srgbClr val="272424"/>
                </a:solidFill>
                <a:latin typeface="Times New Roman"/>
                <a:cs typeface="Times New Roman"/>
              </a:rPr>
              <a:t>aligns</a:t>
            </a:r>
            <a:r>
              <a:rPr sz="1500" spc="-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500" dirty="0">
                <a:solidFill>
                  <a:srgbClr val="272424"/>
                </a:solidFill>
                <a:latin typeface="Times New Roman"/>
                <a:cs typeface="Times New Roman"/>
              </a:rPr>
              <a:t>with</a:t>
            </a:r>
            <a:r>
              <a:rPr sz="1500" spc="-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500" dirty="0">
                <a:solidFill>
                  <a:srgbClr val="272424"/>
                </a:solidFill>
                <a:latin typeface="Times New Roman"/>
                <a:cs typeface="Times New Roman"/>
              </a:rPr>
              <a:t>assessment</a:t>
            </a:r>
            <a:r>
              <a:rPr sz="1500" spc="-1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500" dirty="0">
                <a:solidFill>
                  <a:srgbClr val="272424"/>
                </a:solidFill>
                <a:latin typeface="Times New Roman"/>
                <a:cs typeface="Times New Roman"/>
              </a:rPr>
              <a:t>artefacts:</a:t>
            </a:r>
            <a:r>
              <a:rPr sz="1500" spc="-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500" dirty="0">
                <a:solidFill>
                  <a:srgbClr val="272424"/>
                </a:solidFill>
                <a:latin typeface="Times New Roman"/>
                <a:cs typeface="Times New Roman"/>
              </a:rPr>
              <a:t>each</a:t>
            </a:r>
            <a:r>
              <a:rPr sz="1500" spc="-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500" dirty="0">
                <a:solidFill>
                  <a:srgbClr val="272424"/>
                </a:solidFill>
                <a:latin typeface="Times New Roman"/>
                <a:cs typeface="Times New Roman"/>
              </a:rPr>
              <a:t>sprint</a:t>
            </a:r>
            <a:r>
              <a:rPr sz="1500" spc="-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500" dirty="0">
                <a:solidFill>
                  <a:srgbClr val="272424"/>
                </a:solidFill>
                <a:latin typeface="Times New Roman"/>
                <a:cs typeface="Times New Roman"/>
              </a:rPr>
              <a:t>yields</a:t>
            </a:r>
            <a:r>
              <a:rPr sz="1500" spc="-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500" dirty="0">
                <a:solidFill>
                  <a:srgbClr val="272424"/>
                </a:solidFill>
                <a:latin typeface="Times New Roman"/>
                <a:cs typeface="Times New Roman"/>
              </a:rPr>
              <a:t>verifiable</a:t>
            </a:r>
            <a:r>
              <a:rPr sz="1500" spc="-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500" dirty="0">
                <a:solidFill>
                  <a:srgbClr val="272424"/>
                </a:solidFill>
                <a:latin typeface="Times New Roman"/>
                <a:cs typeface="Times New Roman"/>
              </a:rPr>
              <a:t>outputs</a:t>
            </a:r>
            <a:r>
              <a:rPr sz="1500" spc="-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500" dirty="0">
                <a:solidFill>
                  <a:srgbClr val="272424"/>
                </a:solidFill>
                <a:latin typeface="Times New Roman"/>
                <a:cs typeface="Times New Roman"/>
              </a:rPr>
              <a:t>(crawl</a:t>
            </a:r>
            <a:r>
              <a:rPr sz="1500" spc="-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500" dirty="0">
                <a:solidFill>
                  <a:srgbClr val="272424"/>
                </a:solidFill>
                <a:latin typeface="Times New Roman"/>
                <a:cs typeface="Times New Roman"/>
              </a:rPr>
              <a:t>logs</a:t>
            </a:r>
            <a:r>
              <a:rPr sz="1500" spc="-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500" dirty="0">
                <a:solidFill>
                  <a:srgbClr val="272424"/>
                </a:solidFill>
                <a:latin typeface="Times New Roman"/>
                <a:cs typeface="Times New Roman"/>
              </a:rPr>
              <a:t>with</a:t>
            </a:r>
            <a:r>
              <a:rPr sz="1500" spc="-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500" dirty="0">
                <a:solidFill>
                  <a:srgbClr val="272424"/>
                </a:solidFill>
                <a:latin typeface="Times New Roman"/>
                <a:cs typeface="Times New Roman"/>
              </a:rPr>
              <a:t>robots</a:t>
            </a:r>
            <a:r>
              <a:rPr sz="1500" spc="-1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500" dirty="0">
                <a:solidFill>
                  <a:srgbClr val="272424"/>
                </a:solidFill>
                <a:latin typeface="Times New Roman"/>
                <a:cs typeface="Times New Roman"/>
              </a:rPr>
              <a:t>decisions;</a:t>
            </a:r>
            <a:r>
              <a:rPr sz="1500" spc="-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500" spc="-25" dirty="0">
                <a:solidFill>
                  <a:srgbClr val="272424"/>
                </a:solidFill>
                <a:latin typeface="Times New Roman"/>
                <a:cs typeface="Times New Roman"/>
              </a:rPr>
              <a:t>TF– </a:t>
            </a:r>
            <a:r>
              <a:rPr sz="1500" dirty="0">
                <a:solidFill>
                  <a:srgbClr val="272424"/>
                </a:solidFill>
                <a:latin typeface="Times New Roman"/>
                <a:cs typeface="Times New Roman"/>
              </a:rPr>
              <a:t>IDF</a:t>
            </a:r>
            <a:r>
              <a:rPr sz="1500" spc="10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500" dirty="0">
                <a:solidFill>
                  <a:srgbClr val="272424"/>
                </a:solidFill>
                <a:latin typeface="Times New Roman"/>
                <a:cs typeface="Times New Roman"/>
              </a:rPr>
              <a:t>weight</a:t>
            </a:r>
            <a:r>
              <a:rPr sz="1500" spc="10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500" dirty="0">
                <a:solidFill>
                  <a:srgbClr val="272424"/>
                </a:solidFill>
                <a:latin typeface="Times New Roman"/>
                <a:cs typeface="Times New Roman"/>
              </a:rPr>
              <a:t>tables;</a:t>
            </a:r>
            <a:r>
              <a:rPr sz="1500" spc="10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500" dirty="0">
                <a:solidFill>
                  <a:srgbClr val="272424"/>
                </a:solidFill>
                <a:latin typeface="Times New Roman"/>
                <a:cs typeface="Times New Roman"/>
              </a:rPr>
              <a:t>Parquet</a:t>
            </a:r>
            <a:r>
              <a:rPr sz="1500" spc="10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500" dirty="0">
                <a:solidFill>
                  <a:srgbClr val="272424"/>
                </a:solidFill>
                <a:latin typeface="Times New Roman"/>
                <a:cs typeface="Times New Roman"/>
              </a:rPr>
              <a:t>exports</a:t>
            </a:r>
            <a:r>
              <a:rPr sz="1500" spc="10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500" dirty="0">
                <a:solidFill>
                  <a:srgbClr val="272424"/>
                </a:solidFill>
                <a:latin typeface="Times New Roman"/>
                <a:cs typeface="Times New Roman"/>
              </a:rPr>
              <a:t>plus</a:t>
            </a:r>
            <a:r>
              <a:rPr sz="1500" spc="10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500" dirty="0">
                <a:solidFill>
                  <a:srgbClr val="272424"/>
                </a:solidFill>
                <a:latin typeface="Times New Roman"/>
                <a:cs typeface="Times New Roman"/>
              </a:rPr>
              <a:t>CSV</a:t>
            </a:r>
            <a:r>
              <a:rPr sz="1500" spc="10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500" dirty="0">
                <a:solidFill>
                  <a:srgbClr val="272424"/>
                </a:solidFill>
                <a:latin typeface="Times New Roman"/>
                <a:cs typeface="Times New Roman"/>
              </a:rPr>
              <a:t>samples).</a:t>
            </a:r>
            <a:r>
              <a:rPr sz="1500" spc="10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500" dirty="0">
                <a:solidFill>
                  <a:srgbClr val="272424"/>
                </a:solidFill>
                <a:latin typeface="Times New Roman"/>
                <a:cs typeface="Times New Roman"/>
              </a:rPr>
              <a:t>CI</a:t>
            </a:r>
            <a:r>
              <a:rPr sz="1500" spc="10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500" dirty="0">
                <a:solidFill>
                  <a:srgbClr val="272424"/>
                </a:solidFill>
                <a:latin typeface="Times New Roman"/>
                <a:cs typeface="Times New Roman"/>
              </a:rPr>
              <a:t>runs</a:t>
            </a:r>
            <a:r>
              <a:rPr sz="1500" spc="10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500" dirty="0">
                <a:solidFill>
                  <a:srgbClr val="272424"/>
                </a:solidFill>
                <a:latin typeface="Times New Roman"/>
                <a:cs typeface="Times New Roman"/>
              </a:rPr>
              <a:t>unit</a:t>
            </a:r>
            <a:r>
              <a:rPr sz="1500" spc="10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500" dirty="0">
                <a:solidFill>
                  <a:srgbClr val="272424"/>
                </a:solidFill>
                <a:latin typeface="Times New Roman"/>
                <a:cs typeface="Times New Roman"/>
              </a:rPr>
              <a:t>tests</a:t>
            </a:r>
            <a:r>
              <a:rPr sz="1500" spc="10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500" dirty="0">
                <a:solidFill>
                  <a:srgbClr val="272424"/>
                </a:solidFill>
                <a:latin typeface="Times New Roman"/>
                <a:cs typeface="Times New Roman"/>
              </a:rPr>
              <a:t>for</a:t>
            </a:r>
            <a:r>
              <a:rPr sz="1500" spc="10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500" dirty="0">
                <a:solidFill>
                  <a:srgbClr val="272424"/>
                </a:solidFill>
                <a:latin typeface="Times New Roman"/>
                <a:cs typeface="Times New Roman"/>
              </a:rPr>
              <a:t>tokenisation/meta-extraction</a:t>
            </a:r>
            <a:r>
              <a:rPr sz="1500" spc="10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500" dirty="0">
                <a:solidFill>
                  <a:srgbClr val="272424"/>
                </a:solidFill>
                <a:latin typeface="Times New Roman"/>
                <a:cs typeface="Times New Roman"/>
              </a:rPr>
              <a:t>and</a:t>
            </a:r>
            <a:r>
              <a:rPr sz="1500" spc="10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500" dirty="0">
                <a:solidFill>
                  <a:srgbClr val="272424"/>
                </a:solidFill>
                <a:latin typeface="Times New Roman"/>
                <a:cs typeface="Times New Roman"/>
              </a:rPr>
              <a:t>an</a:t>
            </a:r>
            <a:r>
              <a:rPr sz="1500" spc="10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500" dirty="0">
                <a:solidFill>
                  <a:srgbClr val="272424"/>
                </a:solidFill>
                <a:latin typeface="Times New Roman"/>
                <a:cs typeface="Times New Roman"/>
              </a:rPr>
              <a:t>end-to-end</a:t>
            </a:r>
            <a:r>
              <a:rPr sz="1500" spc="10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500" dirty="0">
                <a:solidFill>
                  <a:srgbClr val="272424"/>
                </a:solidFill>
                <a:latin typeface="Times New Roman"/>
                <a:cs typeface="Times New Roman"/>
              </a:rPr>
              <a:t>“query→top-K→export”</a:t>
            </a:r>
            <a:r>
              <a:rPr sz="1500" spc="10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500" dirty="0">
                <a:solidFill>
                  <a:srgbClr val="272424"/>
                </a:solidFill>
                <a:latin typeface="Times New Roman"/>
                <a:cs typeface="Times New Roman"/>
              </a:rPr>
              <a:t>scenario.</a:t>
            </a:r>
            <a:r>
              <a:rPr sz="1500" spc="10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500" dirty="0">
                <a:solidFill>
                  <a:srgbClr val="272424"/>
                </a:solidFill>
                <a:latin typeface="Times New Roman"/>
                <a:cs typeface="Times New Roman"/>
              </a:rPr>
              <a:t>This</a:t>
            </a:r>
            <a:r>
              <a:rPr sz="1500" spc="10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500" spc="-10" dirty="0">
                <a:solidFill>
                  <a:srgbClr val="272424"/>
                </a:solidFill>
                <a:latin typeface="Times New Roman"/>
                <a:cs typeface="Times New Roman"/>
              </a:rPr>
              <a:t>method </a:t>
            </a:r>
            <a:r>
              <a:rPr sz="1500" dirty="0">
                <a:solidFill>
                  <a:srgbClr val="272424"/>
                </a:solidFill>
                <a:latin typeface="Times New Roman"/>
                <a:cs typeface="Times New Roman"/>
              </a:rPr>
              <a:t>privileges</a:t>
            </a:r>
            <a:r>
              <a:rPr sz="1500" spc="15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500" dirty="0">
                <a:solidFill>
                  <a:srgbClr val="272424"/>
                </a:solidFill>
                <a:latin typeface="Times New Roman"/>
                <a:cs typeface="Times New Roman"/>
              </a:rPr>
              <a:t>repeatability:</a:t>
            </a:r>
            <a:r>
              <a:rPr sz="1500" spc="16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500" dirty="0">
                <a:solidFill>
                  <a:srgbClr val="272424"/>
                </a:solidFill>
                <a:latin typeface="Times New Roman"/>
                <a:cs typeface="Times New Roman"/>
              </a:rPr>
              <a:t>containerised</a:t>
            </a:r>
            <a:r>
              <a:rPr sz="1500" spc="15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500" dirty="0">
                <a:solidFill>
                  <a:srgbClr val="272424"/>
                </a:solidFill>
                <a:latin typeface="Times New Roman"/>
                <a:cs typeface="Times New Roman"/>
              </a:rPr>
              <a:t>environments</a:t>
            </a:r>
            <a:r>
              <a:rPr sz="1500" spc="16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500" dirty="0">
                <a:solidFill>
                  <a:srgbClr val="272424"/>
                </a:solidFill>
                <a:latin typeface="Times New Roman"/>
                <a:cs typeface="Times New Roman"/>
              </a:rPr>
              <a:t>(Docker)</a:t>
            </a:r>
            <a:r>
              <a:rPr sz="1500" spc="15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500" dirty="0">
                <a:solidFill>
                  <a:srgbClr val="272424"/>
                </a:solidFill>
                <a:latin typeface="Times New Roman"/>
                <a:cs typeface="Times New Roman"/>
              </a:rPr>
              <a:t>fix</a:t>
            </a:r>
            <a:r>
              <a:rPr sz="1500" spc="16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500" dirty="0">
                <a:solidFill>
                  <a:srgbClr val="272424"/>
                </a:solidFill>
                <a:latin typeface="Times New Roman"/>
                <a:cs typeface="Times New Roman"/>
              </a:rPr>
              <a:t>runtime</a:t>
            </a:r>
            <a:r>
              <a:rPr sz="1500" spc="15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500" dirty="0">
                <a:solidFill>
                  <a:srgbClr val="272424"/>
                </a:solidFill>
                <a:latin typeface="Times New Roman"/>
                <a:cs typeface="Times New Roman"/>
              </a:rPr>
              <a:t>variance,</a:t>
            </a:r>
            <a:r>
              <a:rPr sz="1500" spc="16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500" dirty="0">
                <a:solidFill>
                  <a:srgbClr val="272424"/>
                </a:solidFill>
                <a:latin typeface="Times New Roman"/>
                <a:cs typeface="Times New Roman"/>
              </a:rPr>
              <a:t>which</a:t>
            </a:r>
            <a:r>
              <a:rPr sz="1500" spc="16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500" dirty="0">
                <a:solidFill>
                  <a:srgbClr val="272424"/>
                </a:solidFill>
                <a:latin typeface="Times New Roman"/>
                <a:cs typeface="Times New Roman"/>
              </a:rPr>
              <a:t>examiners</a:t>
            </a:r>
            <a:r>
              <a:rPr sz="1500" spc="15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500" dirty="0">
                <a:solidFill>
                  <a:srgbClr val="272424"/>
                </a:solidFill>
                <a:latin typeface="Times New Roman"/>
                <a:cs typeface="Times New Roman"/>
              </a:rPr>
              <a:t>can</a:t>
            </a:r>
            <a:r>
              <a:rPr sz="1500" spc="16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500" dirty="0">
                <a:solidFill>
                  <a:srgbClr val="272424"/>
                </a:solidFill>
                <a:latin typeface="Times New Roman"/>
                <a:cs typeface="Times New Roman"/>
              </a:rPr>
              <a:t>independently</a:t>
            </a:r>
            <a:r>
              <a:rPr sz="1500" spc="15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500" dirty="0">
                <a:solidFill>
                  <a:srgbClr val="272424"/>
                </a:solidFill>
                <a:latin typeface="Times New Roman"/>
                <a:cs typeface="Times New Roman"/>
              </a:rPr>
              <a:t>reproduce</a:t>
            </a:r>
            <a:r>
              <a:rPr sz="1500" spc="16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500" dirty="0">
                <a:solidFill>
                  <a:srgbClr val="272424"/>
                </a:solidFill>
                <a:latin typeface="Times New Roman"/>
                <a:cs typeface="Times New Roman"/>
              </a:rPr>
              <a:t>(Merkel,</a:t>
            </a:r>
            <a:r>
              <a:rPr sz="1500" spc="15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500" dirty="0">
                <a:solidFill>
                  <a:srgbClr val="272424"/>
                </a:solidFill>
                <a:latin typeface="Times New Roman"/>
                <a:cs typeface="Times New Roman"/>
              </a:rPr>
              <a:t>2014).</a:t>
            </a:r>
            <a:r>
              <a:rPr sz="1500" spc="16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500" dirty="0">
                <a:solidFill>
                  <a:srgbClr val="272424"/>
                </a:solidFill>
                <a:latin typeface="Times New Roman"/>
                <a:cs typeface="Times New Roman"/>
              </a:rPr>
              <a:t>The</a:t>
            </a:r>
            <a:r>
              <a:rPr sz="1500" spc="16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500" dirty="0">
                <a:solidFill>
                  <a:srgbClr val="272424"/>
                </a:solidFill>
                <a:latin typeface="Times New Roman"/>
                <a:cs typeface="Times New Roman"/>
              </a:rPr>
              <a:t>critique</a:t>
            </a:r>
            <a:r>
              <a:rPr sz="1500" spc="15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500" dirty="0">
                <a:solidFill>
                  <a:srgbClr val="272424"/>
                </a:solidFill>
                <a:latin typeface="Times New Roman"/>
                <a:cs typeface="Times New Roman"/>
              </a:rPr>
              <a:t>is</a:t>
            </a:r>
            <a:r>
              <a:rPr sz="1500" spc="16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500" spc="-10" dirty="0">
                <a:solidFill>
                  <a:srgbClr val="272424"/>
                </a:solidFill>
                <a:latin typeface="Times New Roman"/>
                <a:cs typeface="Times New Roman"/>
              </a:rPr>
              <a:t>Selenium </a:t>
            </a:r>
            <a:r>
              <a:rPr sz="1500" dirty="0">
                <a:solidFill>
                  <a:srgbClr val="272424"/>
                </a:solidFill>
                <a:latin typeface="Times New Roman"/>
                <a:cs typeface="Times New Roman"/>
              </a:rPr>
              <a:t>flakiness;</a:t>
            </a:r>
            <a:r>
              <a:rPr sz="1500" spc="-1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500" dirty="0">
                <a:solidFill>
                  <a:srgbClr val="272424"/>
                </a:solidFill>
                <a:latin typeface="Times New Roman"/>
                <a:cs typeface="Times New Roman"/>
              </a:rPr>
              <a:t>AROAS</a:t>
            </a:r>
            <a:r>
              <a:rPr sz="1500" spc="-1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500" dirty="0">
                <a:solidFill>
                  <a:srgbClr val="272424"/>
                </a:solidFill>
                <a:latin typeface="Times New Roman"/>
                <a:cs typeface="Times New Roman"/>
              </a:rPr>
              <a:t>counters</a:t>
            </a:r>
            <a:r>
              <a:rPr sz="1500" spc="-1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500" dirty="0">
                <a:solidFill>
                  <a:srgbClr val="272424"/>
                </a:solidFill>
                <a:latin typeface="Times New Roman"/>
                <a:cs typeface="Times New Roman"/>
              </a:rPr>
              <a:t>with</a:t>
            </a:r>
            <a:r>
              <a:rPr sz="1500" spc="-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500" dirty="0">
                <a:solidFill>
                  <a:srgbClr val="272424"/>
                </a:solidFill>
                <a:latin typeface="Times New Roman"/>
                <a:cs typeface="Times New Roman"/>
              </a:rPr>
              <a:t>explicit</a:t>
            </a:r>
            <a:r>
              <a:rPr sz="1500" spc="-1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500" dirty="0">
                <a:solidFill>
                  <a:srgbClr val="272424"/>
                </a:solidFill>
                <a:latin typeface="Times New Roman"/>
                <a:cs typeface="Times New Roman"/>
              </a:rPr>
              <a:t>waits</a:t>
            </a:r>
            <a:r>
              <a:rPr sz="1500" spc="-1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500" dirty="0">
                <a:solidFill>
                  <a:srgbClr val="272424"/>
                </a:solidFill>
                <a:latin typeface="Times New Roman"/>
                <a:cs typeface="Times New Roman"/>
              </a:rPr>
              <a:t>and</a:t>
            </a:r>
            <a:r>
              <a:rPr sz="1500" spc="-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500" dirty="0">
                <a:solidFill>
                  <a:srgbClr val="272424"/>
                </a:solidFill>
                <a:latin typeface="Times New Roman"/>
                <a:cs typeface="Times New Roman"/>
              </a:rPr>
              <a:t>domain</a:t>
            </a:r>
            <a:r>
              <a:rPr sz="1500" spc="-1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500" dirty="0">
                <a:solidFill>
                  <a:srgbClr val="272424"/>
                </a:solidFill>
                <a:latin typeface="Times New Roman"/>
                <a:cs typeface="Times New Roman"/>
              </a:rPr>
              <a:t>gating</a:t>
            </a:r>
            <a:r>
              <a:rPr sz="1500" spc="-1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500" dirty="0">
                <a:solidFill>
                  <a:srgbClr val="272424"/>
                </a:solidFill>
                <a:latin typeface="Times New Roman"/>
                <a:cs typeface="Times New Roman"/>
              </a:rPr>
              <a:t>(Selenium,</a:t>
            </a:r>
            <a:r>
              <a:rPr sz="1500" spc="-1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500" dirty="0">
                <a:solidFill>
                  <a:srgbClr val="272424"/>
                </a:solidFill>
                <a:latin typeface="Times New Roman"/>
                <a:cs typeface="Times New Roman"/>
              </a:rPr>
              <a:t>2025).</a:t>
            </a:r>
            <a:r>
              <a:rPr sz="1500" spc="-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500" dirty="0">
                <a:solidFill>
                  <a:srgbClr val="272424"/>
                </a:solidFill>
                <a:latin typeface="Times New Roman"/>
                <a:cs typeface="Times New Roman"/>
              </a:rPr>
              <a:t>(Merkel,</a:t>
            </a:r>
            <a:r>
              <a:rPr sz="1500" spc="-1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500" dirty="0">
                <a:solidFill>
                  <a:srgbClr val="272424"/>
                </a:solidFill>
                <a:latin typeface="Times New Roman"/>
                <a:cs typeface="Times New Roman"/>
              </a:rPr>
              <a:t>2014;</a:t>
            </a:r>
            <a:r>
              <a:rPr sz="1500" spc="-1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500" dirty="0">
                <a:solidFill>
                  <a:srgbClr val="272424"/>
                </a:solidFill>
                <a:latin typeface="Times New Roman"/>
                <a:cs typeface="Times New Roman"/>
              </a:rPr>
              <a:t>Selenium,</a:t>
            </a:r>
            <a:r>
              <a:rPr sz="1500" spc="-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500" dirty="0">
                <a:solidFill>
                  <a:srgbClr val="272424"/>
                </a:solidFill>
                <a:latin typeface="Times New Roman"/>
                <a:cs typeface="Times New Roman"/>
              </a:rPr>
              <a:t>2025).</a:t>
            </a:r>
            <a:r>
              <a:rPr sz="1500" spc="-10" dirty="0">
                <a:solidFill>
                  <a:srgbClr val="272424"/>
                </a:solidFill>
                <a:latin typeface="Times New Roman"/>
                <a:cs typeface="Times New Roman"/>
              </a:rPr>
              <a:t> (</a:t>
            </a:r>
            <a:r>
              <a:rPr sz="1500" u="sng" spc="-10" dirty="0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  <a:latin typeface="Times New Roman"/>
                <a:cs typeface="Times New Roman"/>
              </a:rPr>
              <a:t>direct.mit.edu</a:t>
            </a:r>
            <a:r>
              <a:rPr sz="1500" spc="-10" dirty="0">
                <a:solidFill>
                  <a:srgbClr val="272424"/>
                </a:solidFill>
                <a:latin typeface="Times New Roman"/>
                <a:cs typeface="Times New Roman"/>
              </a:rPr>
              <a:t>)</a:t>
            </a:r>
            <a:endParaRPr sz="1500">
              <a:latin typeface="Times New Roman"/>
              <a:cs typeface="Times New Roman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53652" y="3775233"/>
            <a:ext cx="253007" cy="316348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126014" y="4386336"/>
            <a:ext cx="3820160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50000"/>
              </a:lnSpc>
              <a:spcBef>
                <a:spcPts val="100"/>
              </a:spcBef>
            </a:pPr>
            <a:r>
              <a:rPr sz="1600" spc="-10" dirty="0">
                <a:solidFill>
                  <a:srgbClr val="272424"/>
                </a:solidFill>
                <a:latin typeface="Times New Roman"/>
                <a:cs typeface="Times New Roman"/>
              </a:rPr>
              <a:t>Client-</a:t>
            </a:r>
            <a:r>
              <a:rPr sz="1600" dirty="0">
                <a:solidFill>
                  <a:srgbClr val="272424"/>
                </a:solidFill>
                <a:latin typeface="Times New Roman"/>
                <a:cs typeface="Times New Roman"/>
              </a:rPr>
              <a:t>side</a:t>
            </a:r>
            <a:r>
              <a:rPr sz="1600" spc="380" dirty="0">
                <a:solidFill>
                  <a:srgbClr val="272424"/>
                </a:solidFill>
                <a:latin typeface="Times New Roman"/>
                <a:cs typeface="Times New Roman"/>
              </a:rPr>
              <a:t>    </a:t>
            </a:r>
            <a:r>
              <a:rPr sz="1600" dirty="0">
                <a:solidFill>
                  <a:srgbClr val="272424"/>
                </a:solidFill>
                <a:latin typeface="Times New Roman"/>
                <a:cs typeface="Times New Roman"/>
              </a:rPr>
              <a:t>hydration</a:t>
            </a:r>
            <a:r>
              <a:rPr sz="1600" spc="380" dirty="0">
                <a:solidFill>
                  <a:srgbClr val="272424"/>
                </a:solidFill>
                <a:latin typeface="Times New Roman"/>
                <a:cs typeface="Times New Roman"/>
              </a:rPr>
              <a:t>    </a:t>
            </a:r>
            <a:r>
              <a:rPr sz="1600" dirty="0">
                <a:solidFill>
                  <a:srgbClr val="272424"/>
                </a:solidFill>
                <a:latin typeface="Times New Roman"/>
                <a:cs typeface="Times New Roman"/>
              </a:rPr>
              <a:t>and</a:t>
            </a:r>
            <a:r>
              <a:rPr sz="1600" spc="380" dirty="0">
                <a:solidFill>
                  <a:srgbClr val="272424"/>
                </a:solidFill>
                <a:latin typeface="Times New Roman"/>
                <a:cs typeface="Times New Roman"/>
              </a:rPr>
              <a:t>    </a:t>
            </a:r>
            <a:r>
              <a:rPr sz="1600" spc="-10" dirty="0">
                <a:solidFill>
                  <a:srgbClr val="272424"/>
                </a:solidFill>
                <a:latin typeface="Times New Roman"/>
                <a:cs typeface="Times New Roman"/>
              </a:rPr>
              <a:t>anti-</a:t>
            </a:r>
            <a:r>
              <a:rPr sz="1600" spc="-25" dirty="0">
                <a:solidFill>
                  <a:srgbClr val="272424"/>
                </a:solidFill>
                <a:latin typeface="Times New Roman"/>
                <a:cs typeface="Times New Roman"/>
              </a:rPr>
              <a:t>bot </a:t>
            </a:r>
            <a:r>
              <a:rPr sz="1600" dirty="0">
                <a:solidFill>
                  <a:srgbClr val="272424"/>
                </a:solidFill>
                <a:latin typeface="Times New Roman"/>
                <a:cs typeface="Times New Roman"/>
              </a:rPr>
              <a:t>mechanisms</a:t>
            </a:r>
            <a:r>
              <a:rPr sz="1600" spc="7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72424"/>
                </a:solidFill>
                <a:latin typeface="Times New Roman"/>
                <a:cs typeface="Times New Roman"/>
              </a:rPr>
              <a:t>can</a:t>
            </a:r>
            <a:r>
              <a:rPr sz="1600" spc="7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72424"/>
                </a:solidFill>
                <a:latin typeface="Times New Roman"/>
                <a:cs typeface="Times New Roman"/>
              </a:rPr>
              <a:t>degrade</a:t>
            </a:r>
            <a:r>
              <a:rPr sz="1600" spc="7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72424"/>
                </a:solidFill>
                <a:latin typeface="Times New Roman"/>
                <a:cs typeface="Times New Roman"/>
              </a:rPr>
              <a:t>recall.</a:t>
            </a:r>
            <a:r>
              <a:rPr sz="1600" spc="7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72424"/>
                </a:solidFill>
                <a:latin typeface="Times New Roman"/>
                <a:cs typeface="Times New Roman"/>
              </a:rPr>
              <a:t>AROAS</a:t>
            </a:r>
            <a:r>
              <a:rPr sz="1600" spc="7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600" spc="-20" dirty="0">
                <a:solidFill>
                  <a:srgbClr val="272424"/>
                </a:solidFill>
                <a:latin typeface="Times New Roman"/>
                <a:cs typeface="Times New Roman"/>
              </a:rPr>
              <a:t>uses </a:t>
            </a:r>
            <a:r>
              <a:rPr sz="1600" dirty="0">
                <a:solidFill>
                  <a:srgbClr val="272424"/>
                </a:solidFill>
                <a:latin typeface="Times New Roman"/>
                <a:cs typeface="Times New Roman"/>
              </a:rPr>
              <a:t>explicit</a:t>
            </a:r>
            <a:r>
              <a:rPr sz="1600" spc="40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72424"/>
                </a:solidFill>
                <a:latin typeface="Times New Roman"/>
                <a:cs typeface="Times New Roman"/>
              </a:rPr>
              <a:t>waits</a:t>
            </a:r>
            <a:r>
              <a:rPr sz="1600" spc="40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72424"/>
                </a:solidFill>
                <a:latin typeface="Times New Roman"/>
                <a:cs typeface="Times New Roman"/>
              </a:rPr>
              <a:t>for</a:t>
            </a:r>
            <a:r>
              <a:rPr sz="1600" spc="40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72424"/>
                </a:solidFill>
                <a:latin typeface="Times New Roman"/>
                <a:cs typeface="Times New Roman"/>
              </a:rPr>
              <a:t>semantic</a:t>
            </a:r>
            <a:r>
              <a:rPr sz="1600" spc="40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72424"/>
                </a:solidFill>
                <a:latin typeface="Times New Roman"/>
                <a:cs typeface="Times New Roman"/>
              </a:rPr>
              <a:t>conditions</a:t>
            </a:r>
            <a:r>
              <a:rPr sz="1600" spc="40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272424"/>
                </a:solidFill>
                <a:latin typeface="Times New Roman"/>
                <a:cs typeface="Times New Roman"/>
              </a:rPr>
              <a:t>(e.g.,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26014" y="5605536"/>
            <a:ext cx="382016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76300" algn="l"/>
                <a:tab pos="1198245" algn="l"/>
              </a:tabLst>
            </a:pPr>
            <a:r>
              <a:rPr sz="1600" spc="-10" dirty="0">
                <a:solidFill>
                  <a:srgbClr val="272424"/>
                </a:solidFill>
                <a:latin typeface="Times New Roman"/>
                <a:cs typeface="Times New Roman"/>
              </a:rPr>
              <a:t>presence</a:t>
            </a:r>
            <a:r>
              <a:rPr sz="1600" dirty="0">
                <a:solidFill>
                  <a:srgbClr val="272424"/>
                </a:solidFill>
                <a:latin typeface="Times New Roman"/>
                <a:cs typeface="Times New Roman"/>
              </a:rPr>
              <a:t>	</a:t>
            </a:r>
            <a:r>
              <a:rPr sz="1600" spc="-25" dirty="0">
                <a:solidFill>
                  <a:srgbClr val="272424"/>
                </a:solidFill>
                <a:latin typeface="Times New Roman"/>
                <a:cs typeface="Times New Roman"/>
              </a:rPr>
              <a:t>of</a:t>
            </a:r>
            <a:r>
              <a:rPr sz="1600" dirty="0">
                <a:solidFill>
                  <a:srgbClr val="272424"/>
                </a:solidFill>
                <a:latin typeface="Times New Roman"/>
                <a:cs typeface="Times New Roman"/>
              </a:rPr>
              <a:t>	</a:t>
            </a:r>
            <a:r>
              <a:rPr sz="1600" spc="-10" dirty="0">
                <a:solidFill>
                  <a:srgbClr val="272424"/>
                </a:solidFill>
                <a:latin typeface="Times New Roman"/>
                <a:cs typeface="Times New Roman"/>
              </a:rPr>
              <a:t>`meta[name=\”citation_title\”]`)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086008" y="5849376"/>
            <a:ext cx="286004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165" marR="5080" indent="-38100">
              <a:lnSpc>
                <a:spcPct val="150000"/>
              </a:lnSpc>
              <a:spcBef>
                <a:spcPts val="100"/>
              </a:spcBef>
              <a:tabLst>
                <a:tab pos="554355" algn="l"/>
                <a:tab pos="870585" algn="l"/>
                <a:tab pos="1009015" algn="l"/>
                <a:tab pos="1841500" algn="l"/>
                <a:tab pos="1910714" algn="l"/>
                <a:tab pos="2372360" algn="l"/>
                <a:tab pos="2406650" algn="l"/>
              </a:tabLst>
            </a:pPr>
            <a:r>
              <a:rPr sz="1600" spc="-20" dirty="0">
                <a:solidFill>
                  <a:srgbClr val="272424"/>
                </a:solidFill>
                <a:latin typeface="Times New Roman"/>
                <a:cs typeface="Times New Roman"/>
              </a:rPr>
              <a:t>back</a:t>
            </a:r>
            <a:r>
              <a:rPr sz="1600" dirty="0">
                <a:solidFill>
                  <a:srgbClr val="272424"/>
                </a:solidFill>
                <a:latin typeface="Times New Roman"/>
                <a:cs typeface="Times New Roman"/>
              </a:rPr>
              <a:t>	</a:t>
            </a:r>
            <a:r>
              <a:rPr sz="1600" spc="-25" dirty="0">
                <a:solidFill>
                  <a:srgbClr val="272424"/>
                </a:solidFill>
                <a:latin typeface="Times New Roman"/>
                <a:cs typeface="Times New Roman"/>
              </a:rPr>
              <a:t>to</a:t>
            </a:r>
            <a:r>
              <a:rPr sz="1600" dirty="0">
                <a:solidFill>
                  <a:srgbClr val="272424"/>
                </a:solidFill>
                <a:latin typeface="Times New Roman"/>
                <a:cs typeface="Times New Roman"/>
              </a:rPr>
              <a:t>	</a:t>
            </a:r>
            <a:r>
              <a:rPr sz="1600" spc="-10" dirty="0">
                <a:solidFill>
                  <a:srgbClr val="272424"/>
                </a:solidFill>
                <a:latin typeface="Times New Roman"/>
                <a:cs typeface="Times New Roman"/>
              </a:rPr>
              <a:t>first-party</a:t>
            </a:r>
            <a:r>
              <a:rPr sz="1600" dirty="0">
                <a:solidFill>
                  <a:srgbClr val="272424"/>
                </a:solidFill>
                <a:latin typeface="Times New Roman"/>
                <a:cs typeface="Times New Roman"/>
              </a:rPr>
              <a:t>	</a:t>
            </a:r>
            <a:r>
              <a:rPr sz="1600" spc="-20" dirty="0">
                <a:solidFill>
                  <a:srgbClr val="272424"/>
                </a:solidFill>
                <a:latin typeface="Times New Roman"/>
                <a:cs typeface="Times New Roman"/>
              </a:rPr>
              <a:t>APIs</a:t>
            </a:r>
            <a:r>
              <a:rPr sz="1600" dirty="0">
                <a:solidFill>
                  <a:srgbClr val="272424"/>
                </a:solidFill>
                <a:latin typeface="Times New Roman"/>
                <a:cs typeface="Times New Roman"/>
              </a:rPr>
              <a:t>		</a:t>
            </a:r>
            <a:r>
              <a:rPr sz="1600" spc="-20" dirty="0">
                <a:solidFill>
                  <a:srgbClr val="272424"/>
                </a:solidFill>
                <a:latin typeface="Times New Roman"/>
                <a:cs typeface="Times New Roman"/>
              </a:rPr>
              <a:t>when </a:t>
            </a:r>
            <a:r>
              <a:rPr sz="1600" spc="-10" dirty="0">
                <a:solidFill>
                  <a:srgbClr val="272424"/>
                </a:solidFill>
                <a:latin typeface="Times New Roman"/>
                <a:cs typeface="Times New Roman"/>
              </a:rPr>
              <a:t>balancing</a:t>
            </a:r>
            <a:r>
              <a:rPr sz="1600" dirty="0">
                <a:solidFill>
                  <a:srgbClr val="272424"/>
                </a:solidFill>
                <a:latin typeface="Times New Roman"/>
                <a:cs typeface="Times New Roman"/>
              </a:rPr>
              <a:t>		</a:t>
            </a:r>
            <a:r>
              <a:rPr sz="1600" spc="-10" dirty="0">
                <a:solidFill>
                  <a:srgbClr val="272424"/>
                </a:solidFill>
                <a:latin typeface="Times New Roman"/>
                <a:cs typeface="Times New Roman"/>
              </a:rPr>
              <a:t>coverage</a:t>
            </a:r>
            <a:r>
              <a:rPr sz="1600" dirty="0">
                <a:solidFill>
                  <a:srgbClr val="272424"/>
                </a:solidFill>
                <a:latin typeface="Times New Roman"/>
                <a:cs typeface="Times New Roman"/>
              </a:rPr>
              <a:t>		</a:t>
            </a:r>
            <a:r>
              <a:rPr sz="1600" spc="-25" dirty="0">
                <a:solidFill>
                  <a:srgbClr val="272424"/>
                </a:solidFill>
                <a:latin typeface="Times New Roman"/>
                <a:cs typeface="Times New Roman"/>
              </a:rPr>
              <a:t>and</a:t>
            </a:r>
            <a:r>
              <a:rPr sz="1600" dirty="0">
                <a:solidFill>
                  <a:srgbClr val="272424"/>
                </a:solidFill>
                <a:latin typeface="Times New Roman"/>
                <a:cs typeface="Times New Roman"/>
              </a:rPr>
              <a:t>	</a:t>
            </a:r>
            <a:r>
              <a:rPr sz="1600" spc="-10" dirty="0">
                <a:solidFill>
                  <a:srgbClr val="272424"/>
                </a:solidFill>
                <a:latin typeface="Times New Roman"/>
                <a:cs typeface="Times New Roman"/>
              </a:rPr>
              <a:t>ethics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26014" y="5849376"/>
            <a:ext cx="911860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50000"/>
              </a:lnSpc>
              <a:spcBef>
                <a:spcPts val="100"/>
              </a:spcBef>
            </a:pPr>
            <a:r>
              <a:rPr sz="1600" dirty="0">
                <a:solidFill>
                  <a:srgbClr val="272424"/>
                </a:solidFill>
                <a:latin typeface="Times New Roman"/>
                <a:cs typeface="Times New Roman"/>
              </a:rPr>
              <a:t>and</a:t>
            </a:r>
            <a:r>
              <a:rPr sz="1600" spc="210" dirty="0">
                <a:solidFill>
                  <a:srgbClr val="272424"/>
                </a:solidFill>
                <a:latin typeface="Times New Roman"/>
                <a:cs typeface="Times New Roman"/>
              </a:rPr>
              <a:t>  </a:t>
            </a:r>
            <a:r>
              <a:rPr sz="1600" spc="-10" dirty="0">
                <a:solidFill>
                  <a:srgbClr val="272424"/>
                </a:solidFill>
                <a:latin typeface="Times New Roman"/>
                <a:cs typeface="Times New Roman"/>
              </a:rPr>
              <a:t>falls permitted, (Selenium,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174647" y="6702816"/>
            <a:ext cx="277114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37540" algn="l"/>
                <a:tab pos="1184275" algn="l"/>
                <a:tab pos="1871980" algn="l"/>
              </a:tabLst>
            </a:pPr>
            <a:r>
              <a:rPr sz="1600" spc="-10" dirty="0">
                <a:solidFill>
                  <a:srgbClr val="272424"/>
                </a:solidFill>
                <a:latin typeface="Times New Roman"/>
                <a:cs typeface="Times New Roman"/>
              </a:rPr>
              <a:t>2025;</a:t>
            </a:r>
            <a:r>
              <a:rPr sz="1600" dirty="0">
                <a:solidFill>
                  <a:srgbClr val="272424"/>
                </a:solidFill>
                <a:latin typeface="Times New Roman"/>
                <a:cs typeface="Times New Roman"/>
              </a:rPr>
              <a:t>	</a:t>
            </a:r>
            <a:r>
              <a:rPr sz="1600" spc="-25" dirty="0">
                <a:solidFill>
                  <a:srgbClr val="272424"/>
                </a:solidFill>
                <a:latin typeface="Times New Roman"/>
                <a:cs typeface="Times New Roman"/>
              </a:rPr>
              <a:t>RFC</a:t>
            </a:r>
            <a:r>
              <a:rPr sz="1600" dirty="0">
                <a:solidFill>
                  <a:srgbClr val="272424"/>
                </a:solidFill>
                <a:latin typeface="Times New Roman"/>
                <a:cs typeface="Times New Roman"/>
              </a:rPr>
              <a:t>	</a:t>
            </a:r>
            <a:r>
              <a:rPr sz="1600" spc="-10" dirty="0">
                <a:solidFill>
                  <a:srgbClr val="272424"/>
                </a:solidFill>
                <a:latin typeface="Times New Roman"/>
                <a:cs typeface="Times New Roman"/>
              </a:rPr>
              <a:t>9309).</a:t>
            </a:r>
            <a:r>
              <a:rPr sz="1600" dirty="0">
                <a:solidFill>
                  <a:srgbClr val="272424"/>
                </a:solidFill>
                <a:latin typeface="Times New Roman"/>
                <a:cs typeface="Times New Roman"/>
              </a:rPr>
              <a:t>	</a:t>
            </a:r>
            <a:r>
              <a:rPr sz="1600" spc="-10" dirty="0">
                <a:solidFill>
                  <a:srgbClr val="272424"/>
                </a:solidFill>
                <a:latin typeface="Times New Roman"/>
                <a:cs typeface="Times New Roman"/>
              </a:rPr>
              <a:t>(Selenium,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126014" y="7068576"/>
            <a:ext cx="306260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rgbClr val="272424"/>
                </a:solidFill>
                <a:latin typeface="Times New Roman"/>
                <a:cs typeface="Times New Roman"/>
              </a:rPr>
              <a:t>2025;</a:t>
            </a:r>
            <a:r>
              <a:rPr sz="1600" spc="-3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72424"/>
                </a:solidFill>
                <a:latin typeface="Times New Roman"/>
                <a:cs typeface="Times New Roman"/>
              </a:rPr>
              <a:t>RFC</a:t>
            </a:r>
            <a:r>
              <a:rPr sz="1600" spc="-3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72424"/>
                </a:solidFill>
                <a:latin typeface="Times New Roman"/>
                <a:cs typeface="Times New Roman"/>
              </a:rPr>
              <a:t>Editor,</a:t>
            </a:r>
            <a:r>
              <a:rPr sz="1600" spc="-3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72424"/>
                </a:solidFill>
                <a:latin typeface="Times New Roman"/>
                <a:cs typeface="Times New Roman"/>
              </a:rPr>
              <a:t>2022).</a:t>
            </a:r>
            <a:r>
              <a:rPr sz="1600" spc="-3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272424"/>
                </a:solidFill>
                <a:latin typeface="Times New Roman"/>
                <a:cs typeface="Times New Roman"/>
              </a:rPr>
              <a:t>(</a:t>
            </a:r>
            <a:r>
              <a:rPr sz="1600" u="sng" spc="-10" dirty="0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  <a:latin typeface="Times New Roman"/>
                <a:cs typeface="Times New Roman"/>
              </a:rPr>
              <a:t>Selenium</a:t>
            </a:r>
            <a:r>
              <a:rPr sz="1600" spc="-10" dirty="0">
                <a:solidFill>
                  <a:srgbClr val="272424"/>
                </a:solidFill>
                <a:latin typeface="Times New Roman"/>
                <a:cs typeface="Times New Roman"/>
              </a:rPr>
              <a:t>)</a:t>
            </a:r>
            <a:endParaRPr sz="1600">
              <a:latin typeface="Times New Roman"/>
              <a:cs typeface="Times New Roman"/>
            </a:endParaRPr>
          </a:p>
        </p:txBody>
      </p:sp>
      <p:pic>
        <p:nvPicPr>
          <p:cNvPr id="12" name="object 1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207079" y="3775233"/>
            <a:ext cx="253007" cy="316348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577731" y="2961016"/>
            <a:ext cx="6591300" cy="151130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3650" spc="-185" dirty="0">
                <a:latin typeface="Arial MT"/>
                <a:cs typeface="Arial MT"/>
              </a:rPr>
              <a:t>Risk</a:t>
            </a:r>
            <a:r>
              <a:rPr sz="3650" spc="-155" dirty="0">
                <a:latin typeface="Arial MT"/>
                <a:cs typeface="Arial MT"/>
              </a:rPr>
              <a:t> </a:t>
            </a:r>
            <a:r>
              <a:rPr sz="3650" spc="-145" dirty="0">
                <a:latin typeface="Arial MT"/>
                <a:cs typeface="Arial MT"/>
              </a:rPr>
              <a:t>Analysis</a:t>
            </a:r>
            <a:r>
              <a:rPr sz="3650" spc="-155" dirty="0">
                <a:latin typeface="Arial MT"/>
                <a:cs typeface="Arial MT"/>
              </a:rPr>
              <a:t> </a:t>
            </a:r>
            <a:r>
              <a:rPr sz="3650" spc="-229" dirty="0">
                <a:latin typeface="Arial MT"/>
                <a:cs typeface="Arial MT"/>
              </a:rPr>
              <a:t>and</a:t>
            </a:r>
            <a:r>
              <a:rPr sz="3650" spc="-155" dirty="0">
                <a:latin typeface="Arial MT"/>
                <a:cs typeface="Arial MT"/>
              </a:rPr>
              <a:t> </a:t>
            </a:r>
            <a:r>
              <a:rPr sz="3650" spc="-10" dirty="0">
                <a:latin typeface="Arial MT"/>
                <a:cs typeface="Arial MT"/>
              </a:rPr>
              <a:t>Mitigations</a:t>
            </a:r>
            <a:endParaRPr sz="3650">
              <a:latin typeface="Arial MT"/>
              <a:cs typeface="Arial MT"/>
            </a:endParaRPr>
          </a:p>
          <a:p>
            <a:pPr marL="560705">
              <a:lnSpc>
                <a:spcPct val="100000"/>
              </a:lnSpc>
              <a:spcBef>
                <a:spcPts val="1945"/>
              </a:spcBef>
              <a:tabLst>
                <a:tab pos="5114290" algn="l"/>
              </a:tabLst>
            </a:pPr>
            <a:r>
              <a:rPr sz="1800" spc="-85" dirty="0">
                <a:solidFill>
                  <a:srgbClr val="272424"/>
                </a:solidFill>
                <a:latin typeface="Arial MT"/>
                <a:cs typeface="Arial MT"/>
              </a:rPr>
              <a:t>Dynamic</a:t>
            </a:r>
            <a:r>
              <a:rPr sz="1800" spc="-65" dirty="0">
                <a:solidFill>
                  <a:srgbClr val="272424"/>
                </a:solidFill>
                <a:latin typeface="Arial MT"/>
                <a:cs typeface="Arial MT"/>
              </a:rPr>
              <a:t> Content </a:t>
            </a:r>
            <a:r>
              <a:rPr sz="1800" spc="-90" dirty="0">
                <a:solidFill>
                  <a:srgbClr val="272424"/>
                </a:solidFill>
                <a:latin typeface="Arial MT"/>
                <a:cs typeface="Arial MT"/>
              </a:rPr>
              <a:t>and</a:t>
            </a:r>
            <a:r>
              <a:rPr sz="1800" spc="-65" dirty="0">
                <a:solidFill>
                  <a:srgbClr val="272424"/>
                </a:solidFill>
                <a:latin typeface="Arial MT"/>
                <a:cs typeface="Arial MT"/>
              </a:rPr>
              <a:t> </a:t>
            </a:r>
            <a:r>
              <a:rPr sz="1800" spc="-35" dirty="0">
                <a:solidFill>
                  <a:srgbClr val="272424"/>
                </a:solidFill>
                <a:latin typeface="Arial MT"/>
                <a:cs typeface="Arial MT"/>
              </a:rPr>
              <a:t>Anti-</a:t>
            </a:r>
            <a:r>
              <a:rPr sz="1800" spc="-10" dirty="0">
                <a:solidFill>
                  <a:srgbClr val="272424"/>
                </a:solidFill>
                <a:latin typeface="Arial MT"/>
                <a:cs typeface="Arial MT"/>
              </a:rPr>
              <a:t>Automation</a:t>
            </a:r>
            <a:r>
              <a:rPr sz="1800" dirty="0">
                <a:solidFill>
                  <a:srgbClr val="272424"/>
                </a:solidFill>
                <a:latin typeface="Arial MT"/>
                <a:cs typeface="Arial MT"/>
              </a:rPr>
              <a:t>	</a:t>
            </a:r>
            <a:r>
              <a:rPr sz="1800" spc="-75" dirty="0">
                <a:solidFill>
                  <a:srgbClr val="272424"/>
                </a:solidFill>
                <a:latin typeface="Arial MT"/>
                <a:cs typeface="Arial MT"/>
              </a:rPr>
              <a:t>Cost</a:t>
            </a:r>
            <a:r>
              <a:rPr sz="1800" spc="-90" dirty="0">
                <a:solidFill>
                  <a:srgbClr val="272424"/>
                </a:solidFill>
                <a:latin typeface="Arial MT"/>
                <a:cs typeface="Arial MT"/>
              </a:rPr>
              <a:t> and </a:t>
            </a:r>
            <a:r>
              <a:rPr sz="1800" spc="-10" dirty="0">
                <a:solidFill>
                  <a:srgbClr val="272424"/>
                </a:solidFill>
                <a:latin typeface="Arial MT"/>
                <a:cs typeface="Arial MT"/>
              </a:rPr>
              <a:t>Scale</a:t>
            </a:r>
            <a:endParaRPr sz="1800">
              <a:latin typeface="Arial MT"/>
              <a:cs typeface="Arial MT"/>
            </a:endParaRPr>
          </a:p>
          <a:p>
            <a:pPr marR="5080" algn="r">
              <a:lnSpc>
                <a:spcPct val="100000"/>
              </a:lnSpc>
              <a:spcBef>
                <a:spcPts val="1510"/>
              </a:spcBef>
              <a:tabLst>
                <a:tab pos="831850" algn="l"/>
              </a:tabLst>
            </a:pP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Full-</a:t>
            </a:r>
            <a:r>
              <a:rPr sz="1400" spc="-20" dirty="0">
                <a:solidFill>
                  <a:srgbClr val="272424"/>
                </a:solidFill>
                <a:latin typeface="Times New Roman"/>
                <a:cs typeface="Times New Roman"/>
              </a:rPr>
              <a:t>text</a:t>
            </a: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	</a:t>
            </a:r>
            <a:r>
              <a:rPr sz="1400" spc="-10" dirty="0">
                <a:solidFill>
                  <a:srgbClr val="272424"/>
                </a:solidFill>
                <a:latin typeface="Times New Roman"/>
                <a:cs typeface="Times New Roman"/>
              </a:rPr>
              <a:t>hoarding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363181" y="4233381"/>
            <a:ext cx="213614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50520" algn="l"/>
                <a:tab pos="1281430" algn="l"/>
                <a:tab pos="1757680" algn="l"/>
              </a:tabLst>
            </a:pPr>
            <a:r>
              <a:rPr sz="1400" spc="-25" dirty="0">
                <a:solidFill>
                  <a:srgbClr val="272424"/>
                </a:solidFill>
                <a:latin typeface="Times New Roman"/>
                <a:cs typeface="Times New Roman"/>
              </a:rPr>
              <a:t>is</a:t>
            </a: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	</a:t>
            </a:r>
            <a:r>
              <a:rPr sz="1400" spc="-10" dirty="0">
                <a:solidFill>
                  <a:srgbClr val="272424"/>
                </a:solidFill>
                <a:latin typeface="Times New Roman"/>
                <a:cs typeface="Times New Roman"/>
              </a:rPr>
              <a:t>expensive</a:t>
            </a: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	</a:t>
            </a:r>
            <a:r>
              <a:rPr sz="1400" spc="-25" dirty="0">
                <a:solidFill>
                  <a:srgbClr val="272424"/>
                </a:solidFill>
                <a:latin typeface="Times New Roman"/>
                <a:cs typeface="Times New Roman"/>
              </a:rPr>
              <a:t>and</a:t>
            </a: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	</a:t>
            </a:r>
            <a:r>
              <a:rPr sz="1400" spc="-10" dirty="0">
                <a:solidFill>
                  <a:srgbClr val="272424"/>
                </a:solidFill>
                <a:latin typeface="Times New Roman"/>
                <a:cs typeface="Times New Roman"/>
              </a:rPr>
              <a:t>often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679440" y="4446741"/>
            <a:ext cx="3820160" cy="1625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50000"/>
              </a:lnSpc>
              <a:spcBef>
                <a:spcPts val="100"/>
              </a:spcBef>
            </a:pP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unnecessary:</a:t>
            </a:r>
            <a:r>
              <a:rPr sz="1400" spc="434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AROAS</a:t>
            </a:r>
            <a:r>
              <a:rPr sz="1400" spc="434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stores</a:t>
            </a:r>
            <a:r>
              <a:rPr sz="1400" spc="434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normalised</a:t>
            </a:r>
            <a:r>
              <a:rPr sz="1400" spc="44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00" spc="-10" dirty="0">
                <a:solidFill>
                  <a:srgbClr val="272424"/>
                </a:solidFill>
                <a:latin typeface="Times New Roman"/>
                <a:cs typeface="Times New Roman"/>
              </a:rPr>
              <a:t>metadata </a:t>
            </a: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plus</a:t>
            </a:r>
            <a:r>
              <a:rPr sz="1400" spc="2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legal</a:t>
            </a:r>
            <a:r>
              <a:rPr sz="1400" spc="3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pointers</a:t>
            </a:r>
            <a:r>
              <a:rPr sz="1400" spc="2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and</a:t>
            </a:r>
            <a:r>
              <a:rPr sz="1400" spc="3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exports</a:t>
            </a:r>
            <a:r>
              <a:rPr sz="1400" spc="2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Parquet</a:t>
            </a:r>
            <a:r>
              <a:rPr sz="1400" spc="3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for</a:t>
            </a:r>
            <a:r>
              <a:rPr sz="1400" spc="2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00" spc="-10" dirty="0">
                <a:solidFill>
                  <a:srgbClr val="272424"/>
                </a:solidFill>
                <a:latin typeface="Times New Roman"/>
                <a:cs typeface="Times New Roman"/>
              </a:rPr>
              <a:t>analytical workloads.</a:t>
            </a:r>
            <a:r>
              <a:rPr sz="1400" spc="-3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Public</a:t>
            </a:r>
            <a:r>
              <a:rPr sz="1400" spc="-2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and</a:t>
            </a:r>
            <a:r>
              <a:rPr sz="1400" spc="-2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vendor</a:t>
            </a:r>
            <a:r>
              <a:rPr sz="1400" spc="-3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00" spc="-10" dirty="0">
                <a:solidFill>
                  <a:srgbClr val="272424"/>
                </a:solidFill>
                <a:latin typeface="Times New Roman"/>
                <a:cs typeface="Times New Roman"/>
              </a:rPr>
              <a:t>benchmarks</a:t>
            </a:r>
            <a:r>
              <a:rPr sz="1400" spc="-2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report</a:t>
            </a:r>
            <a:r>
              <a:rPr sz="1400" spc="-25" dirty="0">
                <a:solidFill>
                  <a:srgbClr val="272424"/>
                </a:solidFill>
                <a:latin typeface="Times New Roman"/>
                <a:cs typeface="Times New Roman"/>
              </a:rPr>
              <a:t> 2×– </a:t>
            </a: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10×</a:t>
            </a:r>
            <a:r>
              <a:rPr sz="1400" spc="455" dirty="0">
                <a:solidFill>
                  <a:srgbClr val="272424"/>
                </a:solidFill>
                <a:latin typeface="Times New Roman"/>
                <a:cs typeface="Times New Roman"/>
              </a:rPr>
              <a:t>   </a:t>
            </a: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(and</a:t>
            </a:r>
            <a:r>
              <a:rPr sz="1400" spc="455" dirty="0">
                <a:solidFill>
                  <a:srgbClr val="272424"/>
                </a:solidFill>
                <a:latin typeface="Times New Roman"/>
                <a:cs typeface="Times New Roman"/>
              </a:rPr>
              <a:t>   </a:t>
            </a: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sometimes</a:t>
            </a:r>
            <a:r>
              <a:rPr sz="1400" spc="459" dirty="0">
                <a:solidFill>
                  <a:srgbClr val="272424"/>
                </a:solidFill>
                <a:latin typeface="Times New Roman"/>
                <a:cs typeface="Times New Roman"/>
              </a:rPr>
              <a:t>   </a:t>
            </a: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higher)</a:t>
            </a:r>
            <a:r>
              <a:rPr sz="1400" spc="455" dirty="0">
                <a:solidFill>
                  <a:srgbClr val="272424"/>
                </a:solidFill>
                <a:latin typeface="Times New Roman"/>
                <a:cs typeface="Times New Roman"/>
              </a:rPr>
              <a:t>   </a:t>
            </a:r>
            <a:r>
              <a:rPr sz="1400" spc="-10" dirty="0">
                <a:solidFill>
                  <a:srgbClr val="272424"/>
                </a:solidFill>
                <a:latin typeface="Times New Roman"/>
                <a:cs typeface="Times New Roman"/>
              </a:rPr>
              <a:t>scan-</a:t>
            </a:r>
            <a:r>
              <a:rPr sz="1400" spc="-20" dirty="0">
                <a:solidFill>
                  <a:srgbClr val="272424"/>
                </a:solidFill>
                <a:latin typeface="Times New Roman"/>
                <a:cs typeface="Times New Roman"/>
              </a:rPr>
              <a:t>time </a:t>
            </a: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improvements</a:t>
            </a:r>
            <a:r>
              <a:rPr sz="1400" spc="39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over</a:t>
            </a:r>
            <a:r>
              <a:rPr sz="1400" spc="40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CSV</a:t>
            </a:r>
            <a:r>
              <a:rPr sz="1400" spc="40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for</a:t>
            </a:r>
            <a:r>
              <a:rPr sz="1400" spc="39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OLAP-style</a:t>
            </a:r>
            <a:r>
              <a:rPr sz="1400" spc="40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00" spc="-10" dirty="0">
                <a:solidFill>
                  <a:srgbClr val="272424"/>
                </a:solidFill>
                <a:latin typeface="Times New Roman"/>
                <a:cs typeface="Times New Roman"/>
              </a:rPr>
              <a:t>queries,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679440" y="6046941"/>
            <a:ext cx="3820160" cy="1625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50000"/>
              </a:lnSpc>
              <a:spcBef>
                <a:spcPts val="100"/>
              </a:spcBef>
            </a:pP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and</a:t>
            </a:r>
            <a:r>
              <a:rPr sz="1400" spc="459" dirty="0">
                <a:solidFill>
                  <a:srgbClr val="272424"/>
                </a:solidFill>
                <a:latin typeface="Times New Roman"/>
                <a:cs typeface="Times New Roman"/>
              </a:rPr>
              <a:t>  </a:t>
            </a: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2×–5×</a:t>
            </a:r>
            <a:r>
              <a:rPr sz="1400" spc="465" dirty="0">
                <a:solidFill>
                  <a:srgbClr val="272424"/>
                </a:solidFill>
                <a:latin typeface="Times New Roman"/>
                <a:cs typeface="Times New Roman"/>
              </a:rPr>
              <a:t>  </a:t>
            </a: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storage</a:t>
            </a:r>
            <a:r>
              <a:rPr sz="1400" spc="465" dirty="0">
                <a:solidFill>
                  <a:srgbClr val="272424"/>
                </a:solidFill>
                <a:latin typeface="Times New Roman"/>
                <a:cs typeface="Times New Roman"/>
              </a:rPr>
              <a:t>  </a:t>
            </a: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reductions;</a:t>
            </a:r>
            <a:r>
              <a:rPr sz="1400" spc="465" dirty="0">
                <a:solidFill>
                  <a:srgbClr val="272424"/>
                </a:solidFill>
                <a:latin typeface="Times New Roman"/>
                <a:cs typeface="Times New Roman"/>
              </a:rPr>
              <a:t>  </a:t>
            </a:r>
            <a:r>
              <a:rPr sz="1400" spc="-10" dirty="0">
                <a:solidFill>
                  <a:srgbClr val="272424"/>
                </a:solidFill>
                <a:latin typeface="Times New Roman"/>
                <a:cs typeface="Times New Roman"/>
              </a:rPr>
              <a:t>nevertheless, </a:t>
            </a: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performance</a:t>
            </a:r>
            <a:r>
              <a:rPr sz="1400" spc="225" dirty="0">
                <a:solidFill>
                  <a:srgbClr val="272424"/>
                </a:solidFill>
                <a:latin typeface="Times New Roman"/>
                <a:cs typeface="Times New Roman"/>
              </a:rPr>
              <a:t>   </a:t>
            </a: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is</a:t>
            </a:r>
            <a:r>
              <a:rPr sz="1400" spc="225" dirty="0">
                <a:solidFill>
                  <a:srgbClr val="272424"/>
                </a:solidFill>
                <a:latin typeface="Times New Roman"/>
                <a:cs typeface="Times New Roman"/>
              </a:rPr>
              <a:t>   </a:t>
            </a:r>
            <a:r>
              <a:rPr sz="1400" spc="-10" dirty="0">
                <a:solidFill>
                  <a:srgbClr val="272424"/>
                </a:solidFill>
                <a:latin typeface="Times New Roman"/>
                <a:cs typeface="Times New Roman"/>
              </a:rPr>
              <a:t>workload-</a:t>
            </a: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dependent,</a:t>
            </a:r>
            <a:r>
              <a:rPr sz="1400" spc="225" dirty="0">
                <a:solidFill>
                  <a:srgbClr val="272424"/>
                </a:solidFill>
                <a:latin typeface="Times New Roman"/>
                <a:cs typeface="Times New Roman"/>
              </a:rPr>
              <a:t>   </a:t>
            </a: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so</a:t>
            </a:r>
            <a:r>
              <a:rPr sz="1400" spc="229" dirty="0">
                <a:solidFill>
                  <a:srgbClr val="272424"/>
                </a:solidFill>
                <a:latin typeface="Times New Roman"/>
                <a:cs typeface="Times New Roman"/>
              </a:rPr>
              <a:t>   </a:t>
            </a:r>
            <a:r>
              <a:rPr sz="1400" spc="-25" dirty="0">
                <a:solidFill>
                  <a:srgbClr val="272424"/>
                </a:solidFill>
                <a:latin typeface="Times New Roman"/>
                <a:cs typeface="Times New Roman"/>
              </a:rPr>
              <a:t>the </a:t>
            </a: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submission</a:t>
            </a:r>
            <a:r>
              <a:rPr sz="1400" spc="3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includes</a:t>
            </a:r>
            <a:r>
              <a:rPr sz="1400" spc="3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reproducible</a:t>
            </a:r>
            <a:r>
              <a:rPr sz="1400" spc="3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benchmarks</a:t>
            </a:r>
            <a:r>
              <a:rPr sz="1400" spc="3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00" spc="-10" dirty="0">
                <a:solidFill>
                  <a:srgbClr val="272424"/>
                </a:solidFill>
                <a:latin typeface="Times New Roman"/>
                <a:cs typeface="Times New Roman"/>
              </a:rPr>
              <a:t>(Edge </a:t>
            </a: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Delta,</a:t>
            </a:r>
            <a:r>
              <a:rPr sz="1400" spc="16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2025;</a:t>
            </a:r>
            <a:r>
              <a:rPr sz="1400" spc="17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Cloudera/Allstate,</a:t>
            </a:r>
            <a:r>
              <a:rPr sz="1400" spc="16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2016).</a:t>
            </a:r>
            <a:r>
              <a:rPr sz="1400" spc="17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(Edge</a:t>
            </a:r>
            <a:r>
              <a:rPr sz="1400" spc="16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00" spc="-10" dirty="0">
                <a:solidFill>
                  <a:srgbClr val="272424"/>
                </a:solidFill>
                <a:latin typeface="Times New Roman"/>
                <a:cs typeface="Times New Roman"/>
              </a:rPr>
              <a:t>Delta,</a:t>
            </a:r>
            <a:endParaRPr sz="1400">
              <a:latin typeface="Times New Roman"/>
              <a:cs typeface="Times New Roman"/>
            </a:endParaRPr>
          </a:p>
          <a:p>
            <a:pPr marL="12700" algn="just">
              <a:lnSpc>
                <a:spcPct val="100000"/>
              </a:lnSpc>
              <a:spcBef>
                <a:spcPts val="840"/>
              </a:spcBef>
            </a:pP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2025;</a:t>
            </a:r>
            <a:r>
              <a:rPr sz="1400" spc="-2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Cloudera,</a:t>
            </a:r>
            <a:r>
              <a:rPr sz="1400" spc="-1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2016).</a:t>
            </a:r>
            <a:r>
              <a:rPr sz="1400" spc="-1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(</a:t>
            </a:r>
            <a:r>
              <a:rPr sz="1400" u="sng" dirty="0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  <a:latin typeface="Times New Roman"/>
                <a:cs typeface="Times New Roman"/>
              </a:rPr>
              <a:t>Edge</a:t>
            </a:r>
            <a:r>
              <a:rPr sz="1400" u="sng" spc="-15" dirty="0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400" u="sng" spc="-10" dirty="0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  <a:latin typeface="Times New Roman"/>
                <a:cs typeface="Times New Roman"/>
              </a:rPr>
              <a:t>Delta</a:t>
            </a:r>
            <a:r>
              <a:rPr sz="1400" spc="-10" dirty="0">
                <a:solidFill>
                  <a:srgbClr val="272424"/>
                </a:solidFill>
                <a:latin typeface="Times New Roman"/>
                <a:cs typeface="Times New Roman"/>
              </a:rPr>
              <a:t>)</a:t>
            </a:r>
            <a:endParaRPr sz="1400">
              <a:latin typeface="Times New Roman"/>
              <a:cs typeface="Times New Roman"/>
            </a:endParaRPr>
          </a:p>
        </p:txBody>
      </p:sp>
      <p:pic>
        <p:nvPicPr>
          <p:cNvPr id="17" name="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760505" y="3775233"/>
            <a:ext cx="253007" cy="316348"/>
          </a:xfrm>
          <a:prstGeom prst="rect">
            <a:avLst/>
          </a:prstGeom>
        </p:spPr>
      </p:pic>
      <p:sp>
        <p:nvSpPr>
          <p:cNvPr id="18" name="object 18"/>
          <p:cNvSpPr txBox="1"/>
          <p:nvPr/>
        </p:nvSpPr>
        <p:spPr>
          <a:xfrm>
            <a:off x="10232866" y="3762577"/>
            <a:ext cx="1281430" cy="3054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800" spc="-60" dirty="0">
                <a:solidFill>
                  <a:srgbClr val="272424"/>
                </a:solidFill>
                <a:latin typeface="Arial MT"/>
                <a:cs typeface="Arial MT"/>
              </a:rPr>
              <a:t>Quality</a:t>
            </a:r>
            <a:r>
              <a:rPr sz="1800" spc="-65" dirty="0">
                <a:solidFill>
                  <a:srgbClr val="272424"/>
                </a:solidFill>
                <a:latin typeface="Arial MT"/>
                <a:cs typeface="Arial MT"/>
              </a:rPr>
              <a:t> Noise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0232866" y="4124776"/>
            <a:ext cx="3820160" cy="1397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50000"/>
              </a:lnSpc>
              <a:spcBef>
                <a:spcPts val="100"/>
              </a:spcBef>
            </a:pPr>
            <a:r>
              <a:rPr sz="1500" dirty="0">
                <a:solidFill>
                  <a:srgbClr val="272424"/>
                </a:solidFill>
                <a:latin typeface="Times New Roman"/>
                <a:cs typeface="Times New Roman"/>
              </a:rPr>
              <a:t>With</a:t>
            </a:r>
            <a:r>
              <a:rPr sz="1500" spc="45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500" dirty="0">
                <a:solidFill>
                  <a:srgbClr val="272424"/>
                </a:solidFill>
                <a:latin typeface="Times New Roman"/>
                <a:cs typeface="Times New Roman"/>
              </a:rPr>
              <a:t>rising</a:t>
            </a:r>
            <a:r>
              <a:rPr sz="1500" spc="45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500" dirty="0">
                <a:solidFill>
                  <a:srgbClr val="272424"/>
                </a:solidFill>
                <a:latin typeface="Times New Roman"/>
                <a:cs typeface="Times New Roman"/>
              </a:rPr>
              <a:t>volumes</a:t>
            </a:r>
            <a:r>
              <a:rPr sz="1500" spc="45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500" dirty="0">
                <a:solidFill>
                  <a:srgbClr val="272424"/>
                </a:solidFill>
                <a:latin typeface="Times New Roman"/>
                <a:cs typeface="Times New Roman"/>
              </a:rPr>
              <a:t>and</a:t>
            </a:r>
            <a:r>
              <a:rPr sz="1500" spc="45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500" dirty="0">
                <a:solidFill>
                  <a:srgbClr val="272424"/>
                </a:solidFill>
                <a:latin typeface="Times New Roman"/>
                <a:cs typeface="Times New Roman"/>
              </a:rPr>
              <a:t>publisher</a:t>
            </a:r>
            <a:r>
              <a:rPr sz="1500" spc="45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500" spc="-10" dirty="0">
                <a:solidFill>
                  <a:srgbClr val="272424"/>
                </a:solidFill>
                <a:latin typeface="Times New Roman"/>
                <a:cs typeface="Times New Roman"/>
              </a:rPr>
              <a:t>incentives, </a:t>
            </a:r>
            <a:r>
              <a:rPr sz="1500" dirty="0">
                <a:solidFill>
                  <a:srgbClr val="272424"/>
                </a:solidFill>
                <a:latin typeface="Times New Roman"/>
                <a:cs typeface="Times New Roman"/>
              </a:rPr>
              <a:t>noise</a:t>
            </a:r>
            <a:r>
              <a:rPr sz="1500" spc="125" dirty="0">
                <a:solidFill>
                  <a:srgbClr val="272424"/>
                </a:solidFill>
                <a:latin typeface="Times New Roman"/>
                <a:cs typeface="Times New Roman"/>
              </a:rPr>
              <a:t>  </a:t>
            </a:r>
            <a:r>
              <a:rPr sz="1500" dirty="0">
                <a:solidFill>
                  <a:srgbClr val="272424"/>
                </a:solidFill>
                <a:latin typeface="Times New Roman"/>
                <a:cs typeface="Times New Roman"/>
              </a:rPr>
              <a:t>and</a:t>
            </a:r>
            <a:r>
              <a:rPr sz="1500" spc="130" dirty="0">
                <a:solidFill>
                  <a:srgbClr val="272424"/>
                </a:solidFill>
                <a:latin typeface="Times New Roman"/>
                <a:cs typeface="Times New Roman"/>
              </a:rPr>
              <a:t>  </a:t>
            </a:r>
            <a:r>
              <a:rPr sz="1500" dirty="0">
                <a:solidFill>
                  <a:srgbClr val="272424"/>
                </a:solidFill>
                <a:latin typeface="Times New Roman"/>
                <a:cs typeface="Times New Roman"/>
              </a:rPr>
              <a:t>low-quality</a:t>
            </a:r>
            <a:r>
              <a:rPr sz="1500" spc="125" dirty="0">
                <a:solidFill>
                  <a:srgbClr val="272424"/>
                </a:solidFill>
                <a:latin typeface="Times New Roman"/>
                <a:cs typeface="Times New Roman"/>
              </a:rPr>
              <a:t>  </a:t>
            </a:r>
            <a:r>
              <a:rPr sz="1500" dirty="0">
                <a:solidFill>
                  <a:srgbClr val="272424"/>
                </a:solidFill>
                <a:latin typeface="Times New Roman"/>
                <a:cs typeface="Times New Roman"/>
              </a:rPr>
              <a:t>outputs</a:t>
            </a:r>
            <a:r>
              <a:rPr sz="1500" spc="130" dirty="0">
                <a:solidFill>
                  <a:srgbClr val="272424"/>
                </a:solidFill>
                <a:latin typeface="Times New Roman"/>
                <a:cs typeface="Times New Roman"/>
              </a:rPr>
              <a:t>  </a:t>
            </a:r>
            <a:r>
              <a:rPr sz="1500" dirty="0">
                <a:solidFill>
                  <a:srgbClr val="272424"/>
                </a:solidFill>
                <a:latin typeface="Times New Roman"/>
                <a:cs typeface="Times New Roman"/>
              </a:rPr>
              <a:t>are</a:t>
            </a:r>
            <a:r>
              <a:rPr sz="1500" spc="125" dirty="0">
                <a:solidFill>
                  <a:srgbClr val="272424"/>
                </a:solidFill>
                <a:latin typeface="Times New Roman"/>
                <a:cs typeface="Times New Roman"/>
              </a:rPr>
              <a:t>  </a:t>
            </a:r>
            <a:r>
              <a:rPr sz="1500" dirty="0">
                <a:solidFill>
                  <a:srgbClr val="272424"/>
                </a:solidFill>
                <a:latin typeface="Times New Roman"/>
                <a:cs typeface="Times New Roman"/>
              </a:rPr>
              <a:t>non-</a:t>
            </a:r>
            <a:r>
              <a:rPr sz="1500" spc="-10" dirty="0">
                <a:solidFill>
                  <a:srgbClr val="272424"/>
                </a:solidFill>
                <a:latin typeface="Times New Roman"/>
                <a:cs typeface="Times New Roman"/>
              </a:rPr>
              <a:t>trivial </a:t>
            </a:r>
            <a:r>
              <a:rPr sz="1500" dirty="0">
                <a:solidFill>
                  <a:srgbClr val="272424"/>
                </a:solidFill>
                <a:latin typeface="Times New Roman"/>
                <a:cs typeface="Times New Roman"/>
              </a:rPr>
              <a:t>risks.</a:t>
            </a:r>
            <a:r>
              <a:rPr sz="1500" spc="204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500" dirty="0">
                <a:solidFill>
                  <a:srgbClr val="272424"/>
                </a:solidFill>
                <a:latin typeface="Times New Roman"/>
                <a:cs typeface="Times New Roman"/>
              </a:rPr>
              <a:t>AROAS</a:t>
            </a:r>
            <a:r>
              <a:rPr sz="1500" spc="21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500" dirty="0">
                <a:solidFill>
                  <a:srgbClr val="272424"/>
                </a:solidFill>
                <a:latin typeface="Times New Roman"/>
                <a:cs typeface="Times New Roman"/>
              </a:rPr>
              <a:t>therefore</a:t>
            </a:r>
            <a:r>
              <a:rPr sz="1500" spc="21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500" dirty="0">
                <a:solidFill>
                  <a:srgbClr val="272424"/>
                </a:solidFill>
                <a:latin typeface="Times New Roman"/>
                <a:cs typeface="Times New Roman"/>
              </a:rPr>
              <a:t>couples</a:t>
            </a:r>
            <a:r>
              <a:rPr sz="1500" spc="204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500" dirty="0">
                <a:solidFill>
                  <a:srgbClr val="272424"/>
                </a:solidFill>
                <a:latin typeface="Times New Roman"/>
                <a:cs typeface="Times New Roman"/>
              </a:rPr>
              <a:t>lexical</a:t>
            </a:r>
            <a:r>
              <a:rPr sz="1500" spc="21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500" spc="-10" dirty="0">
                <a:solidFill>
                  <a:srgbClr val="272424"/>
                </a:solidFill>
                <a:latin typeface="Times New Roman"/>
                <a:cs typeface="Times New Roman"/>
              </a:rPr>
              <a:t>ranking </a:t>
            </a:r>
            <a:r>
              <a:rPr sz="1500" dirty="0">
                <a:solidFill>
                  <a:srgbClr val="272424"/>
                </a:solidFill>
                <a:latin typeface="Times New Roman"/>
                <a:cs typeface="Times New Roman"/>
              </a:rPr>
              <a:t>with</a:t>
            </a:r>
            <a:r>
              <a:rPr sz="1500" spc="49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500" dirty="0">
                <a:solidFill>
                  <a:srgbClr val="272424"/>
                </a:solidFill>
                <a:latin typeface="Times New Roman"/>
                <a:cs typeface="Times New Roman"/>
              </a:rPr>
              <a:t>lightweight</a:t>
            </a:r>
            <a:r>
              <a:rPr sz="1500" spc="49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500" dirty="0">
                <a:solidFill>
                  <a:srgbClr val="272424"/>
                </a:solidFill>
                <a:latin typeface="Times New Roman"/>
                <a:cs typeface="Times New Roman"/>
              </a:rPr>
              <a:t>graph</a:t>
            </a:r>
            <a:r>
              <a:rPr sz="1500" spc="49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500" dirty="0">
                <a:solidFill>
                  <a:srgbClr val="272424"/>
                </a:solidFill>
                <a:latin typeface="Times New Roman"/>
                <a:cs typeface="Times New Roman"/>
              </a:rPr>
              <a:t>features</a:t>
            </a:r>
            <a:r>
              <a:rPr sz="1500" spc="49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500" dirty="0">
                <a:solidFill>
                  <a:srgbClr val="272424"/>
                </a:solidFill>
                <a:latin typeface="Times New Roman"/>
                <a:cs typeface="Times New Roman"/>
              </a:rPr>
              <a:t>(co-</a:t>
            </a:r>
            <a:r>
              <a:rPr sz="1500" spc="-10" dirty="0">
                <a:solidFill>
                  <a:srgbClr val="272424"/>
                </a:solidFill>
                <a:latin typeface="Times New Roman"/>
                <a:cs typeface="Times New Roman"/>
              </a:rPr>
              <a:t>authorship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0232866" y="5496376"/>
            <a:ext cx="1792605" cy="711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50000"/>
              </a:lnSpc>
              <a:spcBef>
                <a:spcPts val="100"/>
              </a:spcBef>
              <a:tabLst>
                <a:tab pos="938530" algn="l"/>
                <a:tab pos="1229360" algn="l"/>
              </a:tabLst>
            </a:pPr>
            <a:r>
              <a:rPr sz="1500" spc="-10" dirty="0">
                <a:solidFill>
                  <a:srgbClr val="272424"/>
                </a:solidFill>
                <a:latin typeface="Times New Roman"/>
                <a:cs typeface="Times New Roman"/>
              </a:rPr>
              <a:t>centrality)</a:t>
            </a:r>
            <a:r>
              <a:rPr sz="1500" dirty="0">
                <a:solidFill>
                  <a:srgbClr val="272424"/>
                </a:solidFill>
                <a:latin typeface="Times New Roman"/>
                <a:cs typeface="Times New Roman"/>
              </a:rPr>
              <a:t>	</a:t>
            </a:r>
            <a:r>
              <a:rPr sz="1500" spc="-25" dirty="0">
                <a:solidFill>
                  <a:srgbClr val="272424"/>
                </a:solidFill>
                <a:latin typeface="Times New Roman"/>
                <a:cs typeface="Times New Roman"/>
              </a:rPr>
              <a:t>to</a:t>
            </a:r>
            <a:r>
              <a:rPr sz="1500" dirty="0">
                <a:solidFill>
                  <a:srgbClr val="272424"/>
                </a:solidFill>
                <a:latin typeface="Times New Roman"/>
                <a:cs typeface="Times New Roman"/>
              </a:rPr>
              <a:t>	</a:t>
            </a:r>
            <a:r>
              <a:rPr sz="1500" spc="-10" dirty="0">
                <a:solidFill>
                  <a:srgbClr val="272424"/>
                </a:solidFill>
                <a:latin typeface="Times New Roman"/>
                <a:cs typeface="Times New Roman"/>
              </a:rPr>
              <a:t>surface intersections,</a:t>
            </a:r>
            <a:r>
              <a:rPr sz="1500" dirty="0">
                <a:solidFill>
                  <a:srgbClr val="272424"/>
                </a:solidFill>
                <a:latin typeface="Times New Roman"/>
                <a:cs typeface="Times New Roman"/>
              </a:rPr>
              <a:t>	</a:t>
            </a:r>
            <a:r>
              <a:rPr sz="1500" spc="-31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500" dirty="0">
                <a:solidFill>
                  <a:srgbClr val="272424"/>
                </a:solidFill>
                <a:latin typeface="Times New Roman"/>
                <a:cs typeface="Times New Roman"/>
              </a:rPr>
              <a:t>while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2095837" y="5496376"/>
            <a:ext cx="1957070" cy="711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46990">
              <a:lnSpc>
                <a:spcPct val="150000"/>
              </a:lnSpc>
              <a:spcBef>
                <a:spcPts val="100"/>
              </a:spcBef>
              <a:tabLst>
                <a:tab pos="562610" algn="l"/>
                <a:tab pos="829944" algn="l"/>
                <a:tab pos="981075" algn="l"/>
                <a:tab pos="1277620" algn="l"/>
              </a:tabLst>
            </a:pPr>
            <a:r>
              <a:rPr sz="1500" spc="-20" dirty="0">
                <a:solidFill>
                  <a:srgbClr val="272424"/>
                </a:solidFill>
                <a:latin typeface="Times New Roman"/>
                <a:cs typeface="Times New Roman"/>
              </a:rPr>
              <a:t>hubs</a:t>
            </a:r>
            <a:r>
              <a:rPr sz="1500" dirty="0">
                <a:solidFill>
                  <a:srgbClr val="272424"/>
                </a:solidFill>
                <a:latin typeface="Times New Roman"/>
                <a:cs typeface="Times New Roman"/>
              </a:rPr>
              <a:t>	</a:t>
            </a:r>
            <a:r>
              <a:rPr sz="1500" spc="-25" dirty="0">
                <a:solidFill>
                  <a:srgbClr val="272424"/>
                </a:solidFill>
                <a:latin typeface="Times New Roman"/>
                <a:cs typeface="Times New Roman"/>
              </a:rPr>
              <a:t>and</a:t>
            </a:r>
            <a:r>
              <a:rPr sz="1500" dirty="0">
                <a:solidFill>
                  <a:srgbClr val="272424"/>
                </a:solidFill>
                <a:latin typeface="Times New Roman"/>
                <a:cs typeface="Times New Roman"/>
              </a:rPr>
              <a:t>		</a:t>
            </a:r>
            <a:r>
              <a:rPr sz="1500" spc="-10" dirty="0">
                <a:solidFill>
                  <a:srgbClr val="272424"/>
                </a:solidFill>
                <a:latin typeface="Times New Roman"/>
                <a:cs typeface="Times New Roman"/>
              </a:rPr>
              <a:t>authoritative keeping</a:t>
            </a:r>
            <a:r>
              <a:rPr sz="1500" dirty="0">
                <a:solidFill>
                  <a:srgbClr val="272424"/>
                </a:solidFill>
                <a:latin typeface="Times New Roman"/>
                <a:cs typeface="Times New Roman"/>
              </a:rPr>
              <a:t>	</a:t>
            </a:r>
            <a:r>
              <a:rPr sz="1500" spc="-25" dirty="0">
                <a:solidFill>
                  <a:srgbClr val="272424"/>
                </a:solidFill>
                <a:latin typeface="Times New Roman"/>
                <a:cs typeface="Times New Roman"/>
              </a:rPr>
              <a:t>the</a:t>
            </a:r>
            <a:r>
              <a:rPr sz="1500" dirty="0">
                <a:solidFill>
                  <a:srgbClr val="272424"/>
                </a:solidFill>
                <a:latin typeface="Times New Roman"/>
                <a:cs typeface="Times New Roman"/>
              </a:rPr>
              <a:t>	</a:t>
            </a:r>
            <a:r>
              <a:rPr sz="1500" spc="-10" dirty="0">
                <a:solidFill>
                  <a:srgbClr val="272424"/>
                </a:solidFill>
                <a:latin typeface="Times New Roman"/>
                <a:cs typeface="Times New Roman"/>
              </a:rPr>
              <a:t>rationale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0232866" y="6182176"/>
            <a:ext cx="3820160" cy="10541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50000"/>
              </a:lnSpc>
              <a:spcBef>
                <a:spcPts val="100"/>
              </a:spcBef>
            </a:pPr>
            <a:r>
              <a:rPr sz="1500" dirty="0">
                <a:solidFill>
                  <a:srgbClr val="272424"/>
                </a:solidFill>
                <a:latin typeface="Times New Roman"/>
                <a:cs typeface="Times New Roman"/>
              </a:rPr>
              <a:t>auditable</a:t>
            </a:r>
            <a:r>
              <a:rPr sz="1500" spc="295" dirty="0">
                <a:solidFill>
                  <a:srgbClr val="272424"/>
                </a:solidFill>
                <a:latin typeface="Times New Roman"/>
                <a:cs typeface="Times New Roman"/>
              </a:rPr>
              <a:t>  </a:t>
            </a:r>
            <a:r>
              <a:rPr sz="1500" dirty="0">
                <a:solidFill>
                  <a:srgbClr val="272424"/>
                </a:solidFill>
                <a:latin typeface="Times New Roman"/>
                <a:cs typeface="Times New Roman"/>
              </a:rPr>
              <a:t>(NetworkX,</a:t>
            </a:r>
            <a:r>
              <a:rPr sz="1500" spc="300" dirty="0">
                <a:solidFill>
                  <a:srgbClr val="272424"/>
                </a:solidFill>
                <a:latin typeface="Times New Roman"/>
                <a:cs typeface="Times New Roman"/>
              </a:rPr>
              <a:t>  </a:t>
            </a:r>
            <a:r>
              <a:rPr sz="1500" dirty="0">
                <a:solidFill>
                  <a:srgbClr val="272424"/>
                </a:solidFill>
                <a:latin typeface="Times New Roman"/>
                <a:cs typeface="Times New Roman"/>
              </a:rPr>
              <a:t>2025;</a:t>
            </a:r>
            <a:r>
              <a:rPr sz="1500" spc="300" dirty="0">
                <a:solidFill>
                  <a:srgbClr val="272424"/>
                </a:solidFill>
                <a:latin typeface="Times New Roman"/>
                <a:cs typeface="Times New Roman"/>
              </a:rPr>
              <a:t>  </a:t>
            </a:r>
            <a:r>
              <a:rPr sz="1500" dirty="0">
                <a:solidFill>
                  <a:srgbClr val="272424"/>
                </a:solidFill>
                <a:latin typeface="Times New Roman"/>
                <a:cs typeface="Times New Roman"/>
              </a:rPr>
              <a:t>The</a:t>
            </a:r>
            <a:r>
              <a:rPr sz="1500" spc="295" dirty="0">
                <a:solidFill>
                  <a:srgbClr val="272424"/>
                </a:solidFill>
                <a:latin typeface="Times New Roman"/>
                <a:cs typeface="Times New Roman"/>
              </a:rPr>
              <a:t>  </a:t>
            </a:r>
            <a:r>
              <a:rPr sz="1500" spc="-10" dirty="0">
                <a:solidFill>
                  <a:srgbClr val="272424"/>
                </a:solidFill>
                <a:latin typeface="Times New Roman"/>
                <a:cs typeface="Times New Roman"/>
              </a:rPr>
              <a:t>Guardian, </a:t>
            </a:r>
            <a:r>
              <a:rPr sz="1500" dirty="0">
                <a:solidFill>
                  <a:srgbClr val="272424"/>
                </a:solidFill>
                <a:latin typeface="Times New Roman"/>
                <a:cs typeface="Times New Roman"/>
              </a:rPr>
              <a:t>2025).</a:t>
            </a:r>
            <a:r>
              <a:rPr sz="1500" spc="24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500" dirty="0">
                <a:solidFill>
                  <a:srgbClr val="272424"/>
                </a:solidFill>
                <a:latin typeface="Times New Roman"/>
                <a:cs typeface="Times New Roman"/>
              </a:rPr>
              <a:t>(NetworkX,</a:t>
            </a:r>
            <a:r>
              <a:rPr sz="1500" spc="24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500" dirty="0">
                <a:solidFill>
                  <a:srgbClr val="272424"/>
                </a:solidFill>
                <a:latin typeface="Times New Roman"/>
                <a:cs typeface="Times New Roman"/>
              </a:rPr>
              <a:t>2025;</a:t>
            </a:r>
            <a:r>
              <a:rPr sz="1500" spc="24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500" dirty="0">
                <a:solidFill>
                  <a:srgbClr val="272424"/>
                </a:solidFill>
                <a:latin typeface="Times New Roman"/>
                <a:cs typeface="Times New Roman"/>
              </a:rPr>
              <a:t>The</a:t>
            </a:r>
            <a:r>
              <a:rPr sz="1500" spc="24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500" dirty="0">
                <a:solidFill>
                  <a:srgbClr val="272424"/>
                </a:solidFill>
                <a:latin typeface="Times New Roman"/>
                <a:cs typeface="Times New Roman"/>
              </a:rPr>
              <a:t>Guardian,</a:t>
            </a:r>
            <a:r>
              <a:rPr sz="1500" spc="24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500" spc="-10" dirty="0">
                <a:solidFill>
                  <a:srgbClr val="272424"/>
                </a:solidFill>
                <a:latin typeface="Times New Roman"/>
                <a:cs typeface="Times New Roman"/>
              </a:rPr>
              <a:t>2025). (</a:t>
            </a:r>
            <a:r>
              <a:rPr sz="1500" u="sng" spc="-10" dirty="0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  <a:latin typeface="Times New Roman"/>
                <a:cs typeface="Times New Roman"/>
              </a:rPr>
              <a:t>journals.indexcopernicus.com</a:t>
            </a:r>
            <a:r>
              <a:rPr sz="1500" spc="-10" dirty="0">
                <a:solidFill>
                  <a:srgbClr val="272424"/>
                </a:solidFill>
                <a:latin typeface="Times New Roman"/>
                <a:cs typeface="Times New Roman"/>
              </a:rPr>
              <a:t>)</a:t>
            </a:r>
            <a:endParaRPr sz="15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22124" y="463550"/>
            <a:ext cx="7963210" cy="415987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951271" y="7271171"/>
            <a:ext cx="3718123" cy="18157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871426" y="7678686"/>
            <a:ext cx="1880988" cy="140692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560059" y="1353185"/>
            <a:ext cx="3510279" cy="5523229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635">
              <a:lnSpc>
                <a:spcPct val="100000"/>
              </a:lnSpc>
              <a:spcBef>
                <a:spcPts val="95"/>
              </a:spcBef>
            </a:pPr>
            <a:r>
              <a:rPr sz="4400" b="0" spc="-229" dirty="0">
                <a:latin typeface="Arial MT"/>
                <a:cs typeface="Arial MT"/>
              </a:rPr>
              <a:t>Comparative</a:t>
            </a:r>
            <a:r>
              <a:rPr sz="4400" b="0" spc="-210" dirty="0">
                <a:latin typeface="Arial MT"/>
                <a:cs typeface="Arial MT"/>
              </a:rPr>
              <a:t> </a:t>
            </a:r>
            <a:r>
              <a:rPr sz="4400" b="0" spc="-35" dirty="0">
                <a:latin typeface="Arial MT"/>
                <a:cs typeface="Arial MT"/>
              </a:rPr>
              <a:t>Justi</a:t>
            </a:r>
            <a:r>
              <a:rPr sz="4000" b="0" spc="-35" dirty="0">
                <a:latin typeface="Arial MT"/>
                <a:cs typeface="Arial MT"/>
              </a:rPr>
              <a:t>ﬁ</a:t>
            </a:r>
            <a:r>
              <a:rPr sz="4400" b="0" spc="-35" dirty="0">
                <a:latin typeface="Arial MT"/>
                <a:cs typeface="Arial MT"/>
              </a:rPr>
              <a:t>cation</a:t>
            </a:r>
            <a:endParaRPr sz="4400">
              <a:latin typeface="Arial MT"/>
              <a:cs typeface="Arial MT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05916" y="1639379"/>
            <a:ext cx="4272280" cy="605155"/>
          </a:xfrm>
          <a:custGeom>
            <a:avLst/>
            <a:gdLst/>
            <a:ahLst/>
            <a:cxnLst/>
            <a:rect l="l" t="t" r="r" b="b"/>
            <a:pathLst>
              <a:path w="4272280" h="605155">
                <a:moveTo>
                  <a:pt x="4271721" y="325399"/>
                </a:moveTo>
                <a:lnTo>
                  <a:pt x="4251287" y="287210"/>
                </a:lnTo>
                <a:lnTo>
                  <a:pt x="4226001" y="279679"/>
                </a:lnTo>
                <a:lnTo>
                  <a:pt x="2437434" y="279679"/>
                </a:lnTo>
                <a:lnTo>
                  <a:pt x="2436939" y="272884"/>
                </a:lnTo>
                <a:lnTo>
                  <a:pt x="2429332" y="229006"/>
                </a:lnTo>
                <a:lnTo>
                  <a:pt x="2415375" y="186766"/>
                </a:lnTo>
                <a:lnTo>
                  <a:pt x="2395372" y="147015"/>
                </a:lnTo>
                <a:lnTo>
                  <a:pt x="2369731" y="110604"/>
                </a:lnTo>
                <a:lnTo>
                  <a:pt x="2339022" y="78359"/>
                </a:lnTo>
                <a:lnTo>
                  <a:pt x="2303945" y="50990"/>
                </a:lnTo>
                <a:lnTo>
                  <a:pt x="2265235" y="29057"/>
                </a:lnTo>
                <a:lnTo>
                  <a:pt x="2223681" y="13017"/>
                </a:lnTo>
                <a:lnTo>
                  <a:pt x="2180234" y="3263"/>
                </a:lnTo>
                <a:lnTo>
                  <a:pt x="2135860" y="0"/>
                </a:lnTo>
                <a:lnTo>
                  <a:pt x="2121001" y="368"/>
                </a:lnTo>
                <a:lnTo>
                  <a:pt x="2076843" y="5816"/>
                </a:lnTo>
                <a:lnTo>
                  <a:pt x="2033955" y="17678"/>
                </a:lnTo>
                <a:lnTo>
                  <a:pt x="1993239" y="35725"/>
                </a:lnTo>
                <a:lnTo>
                  <a:pt x="1955622" y="59550"/>
                </a:lnTo>
                <a:lnTo>
                  <a:pt x="1921929" y="88607"/>
                </a:lnTo>
                <a:lnTo>
                  <a:pt x="1892871" y="122301"/>
                </a:lnTo>
                <a:lnTo>
                  <a:pt x="1869046" y="159918"/>
                </a:lnTo>
                <a:lnTo>
                  <a:pt x="1850999" y="200634"/>
                </a:lnTo>
                <a:lnTo>
                  <a:pt x="1839137" y="243509"/>
                </a:lnTo>
                <a:lnTo>
                  <a:pt x="1834273" y="279679"/>
                </a:lnTo>
                <a:lnTo>
                  <a:pt x="45720" y="279679"/>
                </a:lnTo>
                <a:lnTo>
                  <a:pt x="7531" y="300113"/>
                </a:lnTo>
                <a:lnTo>
                  <a:pt x="0" y="325399"/>
                </a:lnTo>
                <a:lnTo>
                  <a:pt x="838" y="334518"/>
                </a:lnTo>
                <a:lnTo>
                  <a:pt x="28168" y="367766"/>
                </a:lnTo>
                <a:lnTo>
                  <a:pt x="45720" y="371119"/>
                </a:lnTo>
                <a:lnTo>
                  <a:pt x="1841271" y="371119"/>
                </a:lnTo>
                <a:lnTo>
                  <a:pt x="1842389" y="376059"/>
                </a:lnTo>
                <a:lnTo>
                  <a:pt x="1856346" y="418312"/>
                </a:lnTo>
                <a:lnTo>
                  <a:pt x="1876348" y="458063"/>
                </a:lnTo>
                <a:lnTo>
                  <a:pt x="1901990" y="494461"/>
                </a:lnTo>
                <a:lnTo>
                  <a:pt x="1932698" y="526719"/>
                </a:lnTo>
                <a:lnTo>
                  <a:pt x="1967776" y="554088"/>
                </a:lnTo>
                <a:lnTo>
                  <a:pt x="2006498" y="576021"/>
                </a:lnTo>
                <a:lnTo>
                  <a:pt x="2048040" y="592048"/>
                </a:lnTo>
                <a:lnTo>
                  <a:pt x="2091486" y="601802"/>
                </a:lnTo>
                <a:lnTo>
                  <a:pt x="2135860" y="605078"/>
                </a:lnTo>
                <a:lnTo>
                  <a:pt x="2150719" y="604710"/>
                </a:lnTo>
                <a:lnTo>
                  <a:pt x="2194877" y="599262"/>
                </a:lnTo>
                <a:lnTo>
                  <a:pt x="2237765" y="587400"/>
                </a:lnTo>
                <a:lnTo>
                  <a:pt x="2278481" y="569353"/>
                </a:lnTo>
                <a:lnTo>
                  <a:pt x="2316099" y="545528"/>
                </a:lnTo>
                <a:lnTo>
                  <a:pt x="2349792" y="516458"/>
                </a:lnTo>
                <a:lnTo>
                  <a:pt x="2378849" y="482777"/>
                </a:lnTo>
                <a:lnTo>
                  <a:pt x="2402675" y="445147"/>
                </a:lnTo>
                <a:lnTo>
                  <a:pt x="2420721" y="404444"/>
                </a:lnTo>
                <a:lnTo>
                  <a:pt x="2430437" y="371119"/>
                </a:lnTo>
                <a:lnTo>
                  <a:pt x="4226001" y="371119"/>
                </a:lnTo>
                <a:lnTo>
                  <a:pt x="4264190" y="350685"/>
                </a:lnTo>
                <a:lnTo>
                  <a:pt x="4270883" y="334518"/>
                </a:lnTo>
                <a:lnTo>
                  <a:pt x="4271721" y="325399"/>
                </a:lnTo>
                <a:close/>
              </a:path>
            </a:pathLst>
          </a:custGeom>
          <a:solidFill>
            <a:srgbClr val="4850B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707996" y="1812011"/>
            <a:ext cx="164465" cy="34798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2100" spc="-50" dirty="0">
                <a:solidFill>
                  <a:srgbClr val="FFFFFF"/>
                </a:solidFill>
                <a:latin typeface="Arial MT"/>
                <a:cs typeface="Arial MT"/>
              </a:rPr>
              <a:t>1</a:t>
            </a:r>
            <a:endParaRPr sz="21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17772" y="2405004"/>
            <a:ext cx="3848100" cy="12788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150" spc="-114" dirty="0">
                <a:solidFill>
                  <a:srgbClr val="272424"/>
                </a:solidFill>
                <a:latin typeface="Arial MT"/>
                <a:cs typeface="Arial MT"/>
              </a:rPr>
              <a:t>Scrapy</a:t>
            </a:r>
            <a:r>
              <a:rPr sz="2150" spc="-105" dirty="0">
                <a:solidFill>
                  <a:srgbClr val="272424"/>
                </a:solidFill>
                <a:latin typeface="Arial MT"/>
                <a:cs typeface="Arial MT"/>
              </a:rPr>
              <a:t> </a:t>
            </a:r>
            <a:r>
              <a:rPr sz="2150" spc="-95" dirty="0">
                <a:solidFill>
                  <a:srgbClr val="272424"/>
                </a:solidFill>
                <a:latin typeface="Arial MT"/>
                <a:cs typeface="Arial MT"/>
              </a:rPr>
              <a:t>vs</a:t>
            </a:r>
            <a:r>
              <a:rPr sz="2150" spc="-100" dirty="0">
                <a:solidFill>
                  <a:srgbClr val="272424"/>
                </a:solidFill>
                <a:latin typeface="Arial MT"/>
                <a:cs typeface="Arial MT"/>
              </a:rPr>
              <a:t> </a:t>
            </a:r>
            <a:r>
              <a:rPr sz="2150" spc="-120" dirty="0">
                <a:solidFill>
                  <a:srgbClr val="272424"/>
                </a:solidFill>
                <a:latin typeface="Arial MT"/>
                <a:cs typeface="Arial MT"/>
              </a:rPr>
              <a:t>Bespoke</a:t>
            </a:r>
            <a:r>
              <a:rPr sz="2150" spc="-105" dirty="0">
                <a:solidFill>
                  <a:srgbClr val="272424"/>
                </a:solidFill>
                <a:latin typeface="Arial MT"/>
                <a:cs typeface="Arial MT"/>
              </a:rPr>
              <a:t> </a:t>
            </a:r>
            <a:r>
              <a:rPr sz="2150" spc="-10" dirty="0">
                <a:solidFill>
                  <a:srgbClr val="272424"/>
                </a:solidFill>
                <a:latin typeface="Arial MT"/>
                <a:cs typeface="Arial MT"/>
              </a:rPr>
              <a:t>Loops</a:t>
            </a:r>
            <a:endParaRPr sz="2150">
              <a:latin typeface="Arial MT"/>
              <a:cs typeface="Arial MT"/>
            </a:endParaRPr>
          </a:p>
          <a:p>
            <a:pPr marL="12700" marR="5080">
              <a:lnSpc>
                <a:spcPct val="150000"/>
              </a:lnSpc>
              <a:spcBef>
                <a:spcPts val="785"/>
              </a:spcBef>
              <a:tabLst>
                <a:tab pos="1250950" algn="l"/>
                <a:tab pos="2882900" algn="l"/>
              </a:tabLst>
            </a:pPr>
            <a:r>
              <a:rPr sz="1800" spc="-10" dirty="0">
                <a:solidFill>
                  <a:srgbClr val="4850BB"/>
                </a:solidFill>
                <a:latin typeface="Times New Roman"/>
                <a:cs typeface="Times New Roman"/>
              </a:rPr>
              <a:t>Scrapy’s</a:t>
            </a:r>
            <a:r>
              <a:rPr sz="1800" dirty="0">
                <a:solidFill>
                  <a:srgbClr val="4850BB"/>
                </a:solidFill>
                <a:latin typeface="Times New Roman"/>
                <a:cs typeface="Times New Roman"/>
              </a:rPr>
              <a:t>	</a:t>
            </a:r>
            <a:r>
              <a:rPr sz="1800" spc="-10" dirty="0">
                <a:solidFill>
                  <a:srgbClr val="4850BB"/>
                </a:solidFill>
                <a:latin typeface="Times New Roman"/>
                <a:cs typeface="Times New Roman"/>
              </a:rPr>
              <a:t>AutoThrottle</a:t>
            </a:r>
            <a:r>
              <a:rPr sz="1800" dirty="0">
                <a:solidFill>
                  <a:srgbClr val="4850BB"/>
                </a:solidFill>
                <a:latin typeface="Times New Roman"/>
                <a:cs typeface="Times New Roman"/>
              </a:rPr>
              <a:t>	</a:t>
            </a:r>
            <a:r>
              <a:rPr sz="1800" spc="-10" dirty="0">
                <a:solidFill>
                  <a:srgbClr val="272424"/>
                </a:solidFill>
                <a:latin typeface="Times New Roman"/>
                <a:cs typeface="Times New Roman"/>
              </a:rPr>
              <a:t>adaptively </a:t>
            </a:r>
            <a:r>
              <a:rPr sz="1800" dirty="0">
                <a:solidFill>
                  <a:srgbClr val="272424"/>
                </a:solidFill>
                <a:latin typeface="Times New Roman"/>
                <a:cs typeface="Times New Roman"/>
              </a:rPr>
              <a:t>optimises</a:t>
            </a:r>
            <a:r>
              <a:rPr sz="1800" spc="41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272424"/>
                </a:solidFill>
                <a:latin typeface="Times New Roman"/>
                <a:cs typeface="Times New Roman"/>
              </a:rPr>
              <a:t>polite</a:t>
            </a:r>
            <a:r>
              <a:rPr sz="1800" spc="42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272424"/>
                </a:solidFill>
                <a:latin typeface="Times New Roman"/>
                <a:cs typeface="Times New Roman"/>
              </a:rPr>
              <a:t>speed</a:t>
            </a:r>
            <a:r>
              <a:rPr sz="1800" spc="42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272424"/>
                </a:solidFill>
                <a:latin typeface="Times New Roman"/>
                <a:cs typeface="Times New Roman"/>
              </a:rPr>
              <a:t>given</a:t>
            </a:r>
            <a:r>
              <a:rPr sz="1800" spc="42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272424"/>
                </a:solidFill>
                <a:latin typeface="Times New Roman"/>
                <a:cs typeface="Times New Roman"/>
              </a:rPr>
              <a:t>site/server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17772" y="3795032"/>
            <a:ext cx="38481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189990" algn="l"/>
                <a:tab pos="2101215" algn="l"/>
                <a:tab pos="2758440" algn="l"/>
                <a:tab pos="3656965" algn="l"/>
              </a:tabLst>
            </a:pPr>
            <a:r>
              <a:rPr sz="1800" spc="-10" dirty="0">
                <a:solidFill>
                  <a:srgbClr val="272424"/>
                </a:solidFill>
                <a:latin typeface="Times New Roman"/>
                <a:cs typeface="Times New Roman"/>
              </a:rPr>
              <a:t>conditions;</a:t>
            </a:r>
            <a:r>
              <a:rPr sz="1800" dirty="0">
                <a:solidFill>
                  <a:srgbClr val="272424"/>
                </a:solidFill>
                <a:latin typeface="Times New Roman"/>
                <a:cs typeface="Times New Roman"/>
              </a:rPr>
              <a:t>	</a:t>
            </a:r>
            <a:r>
              <a:rPr sz="1800" spc="-10" dirty="0">
                <a:solidFill>
                  <a:srgbClr val="272424"/>
                </a:solidFill>
                <a:latin typeface="Times New Roman"/>
                <a:cs typeface="Times New Roman"/>
              </a:rPr>
              <a:t>bespoke</a:t>
            </a:r>
            <a:r>
              <a:rPr sz="1800" dirty="0">
                <a:solidFill>
                  <a:srgbClr val="272424"/>
                </a:solidFill>
                <a:latin typeface="Times New Roman"/>
                <a:cs typeface="Times New Roman"/>
              </a:rPr>
              <a:t>	</a:t>
            </a:r>
            <a:r>
              <a:rPr sz="1800" spc="-10" dirty="0">
                <a:solidFill>
                  <a:srgbClr val="272424"/>
                </a:solidFill>
                <a:latin typeface="Times New Roman"/>
                <a:cs typeface="Times New Roman"/>
              </a:rPr>
              <a:t>loops</a:t>
            </a:r>
            <a:r>
              <a:rPr sz="1800" dirty="0">
                <a:solidFill>
                  <a:srgbClr val="272424"/>
                </a:solidFill>
                <a:latin typeface="Times New Roman"/>
                <a:cs typeface="Times New Roman"/>
              </a:rPr>
              <a:t>	</a:t>
            </a:r>
            <a:r>
              <a:rPr sz="1800" spc="-10" dirty="0">
                <a:solidFill>
                  <a:srgbClr val="272424"/>
                </a:solidFill>
                <a:latin typeface="Times New Roman"/>
                <a:cs typeface="Times New Roman"/>
              </a:rPr>
              <a:t>struggle</a:t>
            </a:r>
            <a:r>
              <a:rPr sz="1800" dirty="0">
                <a:solidFill>
                  <a:srgbClr val="272424"/>
                </a:solidFill>
                <a:latin typeface="Times New Roman"/>
                <a:cs typeface="Times New Roman"/>
              </a:rPr>
              <a:t>	</a:t>
            </a:r>
            <a:r>
              <a:rPr sz="1800" spc="-25" dirty="0">
                <a:solidFill>
                  <a:srgbClr val="272424"/>
                </a:solidFill>
                <a:latin typeface="Times New Roman"/>
                <a:cs typeface="Times New Roman"/>
              </a:rPr>
              <a:t>to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17772" y="4069352"/>
            <a:ext cx="1104900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50000"/>
              </a:lnSpc>
              <a:spcBef>
                <a:spcPts val="100"/>
              </a:spcBef>
            </a:pPr>
            <a:r>
              <a:rPr sz="1800" spc="-10" dirty="0">
                <a:solidFill>
                  <a:srgbClr val="272424"/>
                </a:solidFill>
                <a:latin typeface="Times New Roman"/>
                <a:cs typeface="Times New Roman"/>
              </a:rPr>
              <a:t>replicate engineering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17772" y="5029472"/>
            <a:ext cx="30734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450465" algn="l"/>
              </a:tabLst>
            </a:pPr>
            <a:r>
              <a:rPr sz="1800" spc="-10" dirty="0">
                <a:solidFill>
                  <a:srgbClr val="272424"/>
                </a:solidFill>
                <a:latin typeface="Times New Roman"/>
                <a:cs typeface="Times New Roman"/>
              </a:rPr>
              <a:t>enforcement—raising</a:t>
            </a:r>
            <a:r>
              <a:rPr sz="1800" dirty="0">
                <a:solidFill>
                  <a:srgbClr val="272424"/>
                </a:solidFill>
                <a:latin typeface="Times New Roman"/>
                <a:cs typeface="Times New Roman"/>
              </a:rPr>
              <a:t>	</a:t>
            </a:r>
            <a:r>
              <a:rPr sz="1800" spc="-10" dirty="0">
                <a:solidFill>
                  <a:srgbClr val="272424"/>
                </a:solidFill>
                <a:latin typeface="Times New Roman"/>
                <a:cs typeface="Times New Roman"/>
              </a:rPr>
              <a:t>ethical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051932" y="4069352"/>
            <a:ext cx="2713990" cy="1259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33679" marR="5080" indent="-221615" algn="r">
              <a:lnSpc>
                <a:spcPct val="150000"/>
              </a:lnSpc>
              <a:spcBef>
                <a:spcPts val="100"/>
              </a:spcBef>
              <a:tabLst>
                <a:tab pos="690245" algn="l"/>
                <a:tab pos="840105" algn="l"/>
                <a:tab pos="1586230" algn="l"/>
                <a:tab pos="1736089" algn="l"/>
                <a:tab pos="2281555" algn="l"/>
              </a:tabLst>
            </a:pPr>
            <a:r>
              <a:rPr sz="1800" spc="-20" dirty="0">
                <a:solidFill>
                  <a:srgbClr val="272424"/>
                </a:solidFill>
                <a:latin typeface="Times New Roman"/>
                <a:cs typeface="Times New Roman"/>
              </a:rPr>
              <a:t>this</a:t>
            </a:r>
            <a:r>
              <a:rPr sz="1800" dirty="0">
                <a:solidFill>
                  <a:srgbClr val="272424"/>
                </a:solidFill>
                <a:latin typeface="Times New Roman"/>
                <a:cs typeface="Times New Roman"/>
              </a:rPr>
              <a:t>	</a:t>
            </a:r>
            <a:r>
              <a:rPr sz="1800" spc="-10" dirty="0">
                <a:solidFill>
                  <a:srgbClr val="272424"/>
                </a:solidFill>
                <a:latin typeface="Times New Roman"/>
                <a:cs typeface="Times New Roman"/>
              </a:rPr>
              <a:t>without</a:t>
            </a:r>
            <a:r>
              <a:rPr sz="1800" dirty="0">
                <a:solidFill>
                  <a:srgbClr val="272424"/>
                </a:solidFill>
                <a:latin typeface="Times New Roman"/>
                <a:cs typeface="Times New Roman"/>
              </a:rPr>
              <a:t>		</a:t>
            </a:r>
            <a:r>
              <a:rPr sz="1800" spc="-10" dirty="0">
                <a:solidFill>
                  <a:srgbClr val="272424"/>
                </a:solidFill>
                <a:latin typeface="Times New Roman"/>
                <a:cs typeface="Times New Roman"/>
              </a:rPr>
              <a:t>significant </a:t>
            </a:r>
            <a:r>
              <a:rPr sz="1800" spc="-25" dirty="0">
                <a:solidFill>
                  <a:srgbClr val="272424"/>
                </a:solidFill>
                <a:latin typeface="Times New Roman"/>
                <a:cs typeface="Times New Roman"/>
              </a:rPr>
              <a:t>and</a:t>
            </a:r>
            <a:r>
              <a:rPr sz="1800" dirty="0">
                <a:solidFill>
                  <a:srgbClr val="272424"/>
                </a:solidFill>
                <a:latin typeface="Times New Roman"/>
                <a:cs typeface="Times New Roman"/>
              </a:rPr>
              <a:t>		</a:t>
            </a:r>
            <a:r>
              <a:rPr sz="1800" spc="-10" dirty="0">
                <a:solidFill>
                  <a:srgbClr val="272424"/>
                </a:solidFill>
                <a:latin typeface="Times New Roman"/>
                <a:cs typeface="Times New Roman"/>
              </a:rPr>
              <a:t>often</a:t>
            </a:r>
            <a:r>
              <a:rPr sz="1800" dirty="0">
                <a:solidFill>
                  <a:srgbClr val="272424"/>
                </a:solidFill>
                <a:latin typeface="Times New Roman"/>
                <a:cs typeface="Times New Roman"/>
              </a:rPr>
              <a:t>	</a:t>
            </a:r>
            <a:r>
              <a:rPr sz="1800" spc="-20" dirty="0">
                <a:solidFill>
                  <a:srgbClr val="272424"/>
                </a:solidFill>
                <a:latin typeface="Times New Roman"/>
                <a:cs typeface="Times New Roman"/>
              </a:rPr>
              <a:t>omit</a:t>
            </a:r>
            <a:r>
              <a:rPr sz="1800" dirty="0">
                <a:solidFill>
                  <a:srgbClr val="272424"/>
                </a:solidFill>
                <a:latin typeface="Times New Roman"/>
                <a:cs typeface="Times New Roman"/>
              </a:rPr>
              <a:t>	</a:t>
            </a:r>
            <a:r>
              <a:rPr sz="1800" spc="-25" dirty="0">
                <a:solidFill>
                  <a:srgbClr val="272424"/>
                </a:solidFill>
                <a:latin typeface="Times New Roman"/>
                <a:cs typeface="Times New Roman"/>
              </a:rPr>
              <a:t>REP</a:t>
            </a:r>
            <a:endParaRPr sz="1800">
              <a:latin typeface="Times New Roman"/>
              <a:cs typeface="Times New Roman"/>
            </a:endParaRPr>
          </a:p>
          <a:p>
            <a:pPr marR="5080" algn="r">
              <a:lnSpc>
                <a:spcPct val="100000"/>
              </a:lnSpc>
              <a:spcBef>
                <a:spcPts val="1080"/>
              </a:spcBef>
            </a:pPr>
            <a:r>
              <a:rPr sz="1800" spc="-25" dirty="0">
                <a:solidFill>
                  <a:srgbClr val="272424"/>
                </a:solidFill>
                <a:latin typeface="Times New Roman"/>
                <a:cs typeface="Times New Roman"/>
              </a:rPr>
              <a:t>and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17772" y="5303792"/>
            <a:ext cx="3848100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50000"/>
              </a:lnSpc>
              <a:spcBef>
                <a:spcPts val="100"/>
              </a:spcBef>
              <a:tabLst>
                <a:tab pos="949960" algn="l"/>
                <a:tab pos="1640205" algn="l"/>
                <a:tab pos="2895600" algn="l"/>
              </a:tabLst>
            </a:pPr>
            <a:r>
              <a:rPr sz="1800" dirty="0">
                <a:solidFill>
                  <a:srgbClr val="272424"/>
                </a:solidFill>
                <a:latin typeface="Times New Roman"/>
                <a:cs typeface="Times New Roman"/>
              </a:rPr>
              <a:t>reliability</a:t>
            </a:r>
            <a:r>
              <a:rPr sz="1800" spc="114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272424"/>
                </a:solidFill>
                <a:latin typeface="Times New Roman"/>
                <a:cs typeface="Times New Roman"/>
              </a:rPr>
              <a:t>risks</a:t>
            </a:r>
            <a:r>
              <a:rPr sz="1800" spc="114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272424"/>
                </a:solidFill>
                <a:latin typeface="Times New Roman"/>
                <a:cs typeface="Times New Roman"/>
              </a:rPr>
              <a:t>(Scrapy,</a:t>
            </a:r>
            <a:r>
              <a:rPr sz="1800" spc="12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272424"/>
                </a:solidFill>
                <a:latin typeface="Times New Roman"/>
                <a:cs typeface="Times New Roman"/>
              </a:rPr>
              <a:t>2024/2025).</a:t>
            </a:r>
            <a:r>
              <a:rPr sz="1800" spc="114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800" spc="-25" dirty="0">
                <a:solidFill>
                  <a:srgbClr val="272424"/>
                </a:solidFill>
                <a:latin typeface="Times New Roman"/>
                <a:cs typeface="Times New Roman"/>
              </a:rPr>
              <a:t>For </a:t>
            </a:r>
            <a:r>
              <a:rPr sz="1800" spc="-10" dirty="0">
                <a:solidFill>
                  <a:srgbClr val="272424"/>
                </a:solidFill>
                <a:latin typeface="Times New Roman"/>
                <a:cs typeface="Times New Roman"/>
              </a:rPr>
              <a:t>assessed</a:t>
            </a:r>
            <a:r>
              <a:rPr sz="1800" dirty="0">
                <a:solidFill>
                  <a:srgbClr val="272424"/>
                </a:solidFill>
                <a:latin typeface="Times New Roman"/>
                <a:cs typeface="Times New Roman"/>
              </a:rPr>
              <a:t>	</a:t>
            </a:r>
            <a:r>
              <a:rPr sz="1800" spc="-10" dirty="0">
                <a:solidFill>
                  <a:srgbClr val="272424"/>
                </a:solidFill>
                <a:latin typeface="Times New Roman"/>
                <a:cs typeface="Times New Roman"/>
              </a:rPr>
              <a:t>work,</a:t>
            </a:r>
            <a:r>
              <a:rPr sz="1800" dirty="0">
                <a:solidFill>
                  <a:srgbClr val="272424"/>
                </a:solidFill>
                <a:latin typeface="Times New Roman"/>
                <a:cs typeface="Times New Roman"/>
              </a:rPr>
              <a:t>	</a:t>
            </a:r>
            <a:r>
              <a:rPr sz="1800" spc="-10" dirty="0">
                <a:solidFill>
                  <a:srgbClr val="272424"/>
                </a:solidFill>
                <a:latin typeface="Times New Roman"/>
                <a:cs typeface="Times New Roman"/>
              </a:rPr>
              <a:t>institutional</a:t>
            </a:r>
            <a:r>
              <a:rPr sz="1800" dirty="0">
                <a:solidFill>
                  <a:srgbClr val="272424"/>
                </a:solidFill>
                <a:latin typeface="Times New Roman"/>
                <a:cs typeface="Times New Roman"/>
              </a:rPr>
              <a:t>	</a:t>
            </a:r>
            <a:r>
              <a:rPr sz="1800" spc="-10" dirty="0">
                <a:solidFill>
                  <a:srgbClr val="272424"/>
                </a:solidFill>
                <a:latin typeface="Times New Roman"/>
                <a:cs typeface="Times New Roman"/>
              </a:rPr>
              <a:t>credibility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17772" y="6126751"/>
            <a:ext cx="3848100" cy="1259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50000"/>
              </a:lnSpc>
              <a:spcBef>
                <a:spcPts val="100"/>
              </a:spcBef>
            </a:pPr>
            <a:r>
              <a:rPr sz="1800" dirty="0">
                <a:solidFill>
                  <a:srgbClr val="272424"/>
                </a:solidFill>
                <a:latin typeface="Times New Roman"/>
                <a:cs typeface="Times New Roman"/>
              </a:rPr>
              <a:t>and</a:t>
            </a:r>
            <a:r>
              <a:rPr sz="1800" spc="190" dirty="0">
                <a:solidFill>
                  <a:srgbClr val="272424"/>
                </a:solidFill>
                <a:latin typeface="Times New Roman"/>
                <a:cs typeface="Times New Roman"/>
              </a:rPr>
              <a:t>   </a:t>
            </a:r>
            <a:r>
              <a:rPr sz="1800" dirty="0">
                <a:solidFill>
                  <a:srgbClr val="272424"/>
                </a:solidFill>
                <a:latin typeface="Times New Roman"/>
                <a:cs typeface="Times New Roman"/>
              </a:rPr>
              <a:t>reproducibility</a:t>
            </a:r>
            <a:r>
              <a:rPr sz="1800" spc="190" dirty="0">
                <a:solidFill>
                  <a:srgbClr val="272424"/>
                </a:solidFill>
                <a:latin typeface="Times New Roman"/>
                <a:cs typeface="Times New Roman"/>
              </a:rPr>
              <a:t>   </a:t>
            </a:r>
            <a:r>
              <a:rPr sz="1800" dirty="0">
                <a:solidFill>
                  <a:srgbClr val="272424"/>
                </a:solidFill>
                <a:latin typeface="Times New Roman"/>
                <a:cs typeface="Times New Roman"/>
              </a:rPr>
              <a:t>justify</a:t>
            </a:r>
            <a:r>
              <a:rPr sz="1800" spc="190" dirty="0">
                <a:solidFill>
                  <a:srgbClr val="272424"/>
                </a:solidFill>
                <a:latin typeface="Times New Roman"/>
                <a:cs typeface="Times New Roman"/>
              </a:rPr>
              <a:t>   </a:t>
            </a:r>
            <a:r>
              <a:rPr sz="1800" spc="-10" dirty="0">
                <a:solidFill>
                  <a:srgbClr val="272424"/>
                </a:solidFill>
                <a:latin typeface="Times New Roman"/>
                <a:cs typeface="Times New Roman"/>
              </a:rPr>
              <a:t>Scrapy’s </a:t>
            </a:r>
            <a:r>
              <a:rPr sz="1800" dirty="0">
                <a:solidFill>
                  <a:srgbClr val="272424"/>
                </a:solidFill>
                <a:latin typeface="Times New Roman"/>
                <a:cs typeface="Times New Roman"/>
              </a:rPr>
              <a:t>opinionated</a:t>
            </a:r>
            <a:r>
              <a:rPr sz="1800" spc="-6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272424"/>
                </a:solidFill>
                <a:latin typeface="Times New Roman"/>
                <a:cs typeface="Times New Roman"/>
              </a:rPr>
              <a:t>stack.</a:t>
            </a:r>
            <a:r>
              <a:rPr sz="1800" spc="-6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272424"/>
                </a:solidFill>
                <a:latin typeface="Times New Roman"/>
                <a:cs typeface="Times New Roman"/>
              </a:rPr>
              <a:t>(Scrapy</a:t>
            </a:r>
            <a:r>
              <a:rPr sz="1800" spc="-6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272424"/>
                </a:solidFill>
                <a:latin typeface="Times New Roman"/>
                <a:cs typeface="Times New Roman"/>
              </a:rPr>
              <a:t>Project,</a:t>
            </a:r>
            <a:r>
              <a:rPr sz="1800" spc="-6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272424"/>
                </a:solidFill>
                <a:latin typeface="Times New Roman"/>
                <a:cs typeface="Times New Roman"/>
              </a:rPr>
              <a:t>2024– </a:t>
            </a:r>
            <a:r>
              <a:rPr sz="1800" dirty="0">
                <a:solidFill>
                  <a:srgbClr val="272424"/>
                </a:solidFill>
                <a:latin typeface="Times New Roman"/>
                <a:cs typeface="Times New Roman"/>
              </a:rPr>
              <a:t>2025).</a:t>
            </a:r>
            <a:r>
              <a:rPr sz="1800" spc="-5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272424"/>
                </a:solidFill>
                <a:latin typeface="Times New Roman"/>
                <a:cs typeface="Times New Roman"/>
              </a:rPr>
              <a:t>(</a:t>
            </a:r>
            <a:r>
              <a:rPr sz="1800" u="heavy" spc="-10" dirty="0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  <a:latin typeface="Times New Roman"/>
                <a:cs typeface="Times New Roman"/>
              </a:rPr>
              <a:t>docs.scrapy.org</a:t>
            </a:r>
            <a:r>
              <a:rPr sz="1800" spc="-10" dirty="0">
                <a:solidFill>
                  <a:srgbClr val="272424"/>
                </a:solidFill>
                <a:latin typeface="Times New Roman"/>
                <a:cs typeface="Times New Roman"/>
              </a:rPr>
              <a:t>)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179326" y="1639379"/>
            <a:ext cx="4272280" cy="605155"/>
          </a:xfrm>
          <a:custGeom>
            <a:avLst/>
            <a:gdLst/>
            <a:ahLst/>
            <a:cxnLst/>
            <a:rect l="l" t="t" r="r" b="b"/>
            <a:pathLst>
              <a:path w="4272280" h="605155">
                <a:moveTo>
                  <a:pt x="4271734" y="325399"/>
                </a:moveTo>
                <a:lnTo>
                  <a:pt x="4251299" y="287210"/>
                </a:lnTo>
                <a:lnTo>
                  <a:pt x="4226014" y="279679"/>
                </a:lnTo>
                <a:lnTo>
                  <a:pt x="2437447" y="279679"/>
                </a:lnTo>
                <a:lnTo>
                  <a:pt x="2436952" y="272884"/>
                </a:lnTo>
                <a:lnTo>
                  <a:pt x="2429332" y="229006"/>
                </a:lnTo>
                <a:lnTo>
                  <a:pt x="2415375" y="186766"/>
                </a:lnTo>
                <a:lnTo>
                  <a:pt x="2395372" y="147015"/>
                </a:lnTo>
                <a:lnTo>
                  <a:pt x="2369731" y="110604"/>
                </a:lnTo>
                <a:lnTo>
                  <a:pt x="2339022" y="78359"/>
                </a:lnTo>
                <a:lnTo>
                  <a:pt x="2303945" y="50990"/>
                </a:lnTo>
                <a:lnTo>
                  <a:pt x="2265235" y="29057"/>
                </a:lnTo>
                <a:lnTo>
                  <a:pt x="2223693" y="13017"/>
                </a:lnTo>
                <a:lnTo>
                  <a:pt x="2180247" y="3263"/>
                </a:lnTo>
                <a:lnTo>
                  <a:pt x="2135860" y="0"/>
                </a:lnTo>
                <a:lnTo>
                  <a:pt x="2121001" y="368"/>
                </a:lnTo>
                <a:lnTo>
                  <a:pt x="2076843" y="5816"/>
                </a:lnTo>
                <a:lnTo>
                  <a:pt x="2033955" y="17678"/>
                </a:lnTo>
                <a:lnTo>
                  <a:pt x="1993252" y="35725"/>
                </a:lnTo>
                <a:lnTo>
                  <a:pt x="1955634" y="59550"/>
                </a:lnTo>
                <a:lnTo>
                  <a:pt x="1921941" y="88607"/>
                </a:lnTo>
                <a:lnTo>
                  <a:pt x="1892871" y="122301"/>
                </a:lnTo>
                <a:lnTo>
                  <a:pt x="1869046" y="159918"/>
                </a:lnTo>
                <a:lnTo>
                  <a:pt x="1851012" y="200634"/>
                </a:lnTo>
                <a:lnTo>
                  <a:pt x="1839137" y="243509"/>
                </a:lnTo>
                <a:lnTo>
                  <a:pt x="1834273" y="279679"/>
                </a:lnTo>
                <a:lnTo>
                  <a:pt x="45720" y="279679"/>
                </a:lnTo>
                <a:lnTo>
                  <a:pt x="7543" y="300113"/>
                </a:lnTo>
                <a:lnTo>
                  <a:pt x="0" y="325399"/>
                </a:lnTo>
                <a:lnTo>
                  <a:pt x="838" y="334518"/>
                </a:lnTo>
                <a:lnTo>
                  <a:pt x="28168" y="367766"/>
                </a:lnTo>
                <a:lnTo>
                  <a:pt x="45720" y="371119"/>
                </a:lnTo>
                <a:lnTo>
                  <a:pt x="1841284" y="371119"/>
                </a:lnTo>
                <a:lnTo>
                  <a:pt x="1842401" y="376059"/>
                </a:lnTo>
                <a:lnTo>
                  <a:pt x="1856359" y="418312"/>
                </a:lnTo>
                <a:lnTo>
                  <a:pt x="1876361" y="458063"/>
                </a:lnTo>
                <a:lnTo>
                  <a:pt x="1902002" y="494461"/>
                </a:lnTo>
                <a:lnTo>
                  <a:pt x="1932711" y="526719"/>
                </a:lnTo>
                <a:lnTo>
                  <a:pt x="1967788" y="554088"/>
                </a:lnTo>
                <a:lnTo>
                  <a:pt x="2006498" y="576021"/>
                </a:lnTo>
                <a:lnTo>
                  <a:pt x="2048040" y="592048"/>
                </a:lnTo>
                <a:lnTo>
                  <a:pt x="2091486" y="601802"/>
                </a:lnTo>
                <a:lnTo>
                  <a:pt x="2135860" y="605078"/>
                </a:lnTo>
                <a:lnTo>
                  <a:pt x="2150732" y="604710"/>
                </a:lnTo>
                <a:lnTo>
                  <a:pt x="2194890" y="599262"/>
                </a:lnTo>
                <a:lnTo>
                  <a:pt x="2237778" y="587400"/>
                </a:lnTo>
                <a:lnTo>
                  <a:pt x="2278481" y="569353"/>
                </a:lnTo>
                <a:lnTo>
                  <a:pt x="2316099" y="545528"/>
                </a:lnTo>
                <a:lnTo>
                  <a:pt x="2349792" y="516458"/>
                </a:lnTo>
                <a:lnTo>
                  <a:pt x="2378862" y="482777"/>
                </a:lnTo>
                <a:lnTo>
                  <a:pt x="2402687" y="445147"/>
                </a:lnTo>
                <a:lnTo>
                  <a:pt x="2420721" y="404444"/>
                </a:lnTo>
                <a:lnTo>
                  <a:pt x="2430437" y="371119"/>
                </a:lnTo>
                <a:lnTo>
                  <a:pt x="4226014" y="371119"/>
                </a:lnTo>
                <a:lnTo>
                  <a:pt x="4264190" y="350685"/>
                </a:lnTo>
                <a:lnTo>
                  <a:pt x="4270895" y="334518"/>
                </a:lnTo>
                <a:lnTo>
                  <a:pt x="4271734" y="325399"/>
                </a:lnTo>
                <a:close/>
              </a:path>
            </a:pathLst>
          </a:custGeom>
          <a:solidFill>
            <a:srgbClr val="4850B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7181412" y="1812011"/>
            <a:ext cx="164465" cy="34798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2100" spc="-50" dirty="0">
                <a:solidFill>
                  <a:srgbClr val="FFFFFF"/>
                </a:solidFill>
                <a:latin typeface="Arial MT"/>
                <a:cs typeface="Arial MT"/>
              </a:rPr>
              <a:t>2</a:t>
            </a:r>
            <a:endParaRPr sz="2100">
              <a:latin typeface="Arial MT"/>
              <a:cs typeface="Arial MT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391189" y="2405004"/>
            <a:ext cx="3152140" cy="667385"/>
          </a:xfrm>
          <a:prstGeom prst="rect">
            <a:avLst/>
          </a:prstGeom>
        </p:spPr>
        <p:txBody>
          <a:bodyPr vert="horz" wrap="square" lIns="0" tIns="39370" rIns="0" bIns="0" rtlCol="0">
            <a:spAutoFit/>
          </a:bodyPr>
          <a:lstStyle/>
          <a:p>
            <a:pPr marL="12700" marR="5080">
              <a:lnSpc>
                <a:spcPts val="2450"/>
              </a:lnSpc>
              <a:spcBef>
                <a:spcPts val="310"/>
              </a:spcBef>
            </a:pPr>
            <a:r>
              <a:rPr sz="2150" spc="-120" dirty="0">
                <a:solidFill>
                  <a:srgbClr val="272424"/>
                </a:solidFill>
                <a:latin typeface="Arial MT"/>
                <a:cs typeface="Arial MT"/>
              </a:rPr>
              <a:t>TF</a:t>
            </a:r>
            <a:r>
              <a:rPr sz="1850" spc="-120" dirty="0">
                <a:solidFill>
                  <a:srgbClr val="272424"/>
                </a:solidFill>
                <a:latin typeface="Arial MT"/>
                <a:cs typeface="Arial MT"/>
              </a:rPr>
              <a:t>–</a:t>
            </a:r>
            <a:r>
              <a:rPr sz="2150" spc="-120" dirty="0">
                <a:solidFill>
                  <a:srgbClr val="272424"/>
                </a:solidFill>
                <a:latin typeface="Arial MT"/>
                <a:cs typeface="Arial MT"/>
              </a:rPr>
              <a:t>IDF</a:t>
            </a:r>
            <a:r>
              <a:rPr sz="2150" spc="-85" dirty="0">
                <a:solidFill>
                  <a:srgbClr val="272424"/>
                </a:solidFill>
                <a:latin typeface="Arial MT"/>
                <a:cs typeface="Arial MT"/>
              </a:rPr>
              <a:t> </a:t>
            </a:r>
            <a:r>
              <a:rPr sz="2150" spc="-95" dirty="0">
                <a:solidFill>
                  <a:srgbClr val="272424"/>
                </a:solidFill>
                <a:latin typeface="Arial MT"/>
                <a:cs typeface="Arial MT"/>
              </a:rPr>
              <a:t>vs</a:t>
            </a:r>
            <a:r>
              <a:rPr sz="2150" spc="-80" dirty="0">
                <a:solidFill>
                  <a:srgbClr val="272424"/>
                </a:solidFill>
                <a:latin typeface="Arial MT"/>
                <a:cs typeface="Arial MT"/>
              </a:rPr>
              <a:t> </a:t>
            </a:r>
            <a:r>
              <a:rPr sz="2150" spc="-105" dirty="0">
                <a:solidFill>
                  <a:srgbClr val="272424"/>
                </a:solidFill>
                <a:latin typeface="Arial MT"/>
                <a:cs typeface="Arial MT"/>
              </a:rPr>
              <a:t>Neural</a:t>
            </a:r>
            <a:r>
              <a:rPr sz="2150" spc="-85" dirty="0">
                <a:solidFill>
                  <a:srgbClr val="272424"/>
                </a:solidFill>
                <a:latin typeface="Arial MT"/>
                <a:cs typeface="Arial MT"/>
              </a:rPr>
              <a:t> </a:t>
            </a:r>
            <a:r>
              <a:rPr sz="2150" spc="-114" dirty="0">
                <a:solidFill>
                  <a:srgbClr val="272424"/>
                </a:solidFill>
                <a:latin typeface="Arial MT"/>
                <a:cs typeface="Arial MT"/>
              </a:rPr>
              <a:t>Rerankers </a:t>
            </a:r>
            <a:r>
              <a:rPr sz="2150" spc="-10" dirty="0">
                <a:solidFill>
                  <a:srgbClr val="272424"/>
                </a:solidFill>
                <a:latin typeface="Arial MT"/>
                <a:cs typeface="Arial MT"/>
              </a:rPr>
              <a:t>(BERT)</a:t>
            </a:r>
            <a:endParaRPr sz="2150">
              <a:latin typeface="Arial MT"/>
              <a:cs typeface="Arial MT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391189" y="3150069"/>
            <a:ext cx="3848100" cy="1671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50000"/>
              </a:lnSpc>
              <a:spcBef>
                <a:spcPts val="100"/>
              </a:spcBef>
            </a:pPr>
            <a:r>
              <a:rPr sz="1800" dirty="0">
                <a:solidFill>
                  <a:srgbClr val="272424"/>
                </a:solidFill>
                <a:latin typeface="Times New Roman"/>
                <a:cs typeface="Times New Roman"/>
              </a:rPr>
              <a:t>For</a:t>
            </a:r>
            <a:r>
              <a:rPr sz="1800" spc="32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272424"/>
                </a:solidFill>
                <a:latin typeface="Times New Roman"/>
                <a:cs typeface="Times New Roman"/>
              </a:rPr>
              <a:t>a</a:t>
            </a:r>
            <a:r>
              <a:rPr sz="1800" spc="32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272424"/>
                </a:solidFill>
                <a:latin typeface="Times New Roman"/>
                <a:cs typeface="Times New Roman"/>
              </a:rPr>
              <a:t>20-</a:t>
            </a:r>
            <a:r>
              <a:rPr sz="1800" dirty="0">
                <a:solidFill>
                  <a:srgbClr val="272424"/>
                </a:solidFill>
                <a:latin typeface="Times New Roman"/>
                <a:cs typeface="Times New Roman"/>
              </a:rPr>
              <a:t>minute</a:t>
            </a:r>
            <a:r>
              <a:rPr sz="1800" spc="32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272424"/>
                </a:solidFill>
                <a:latin typeface="Times New Roman"/>
                <a:cs typeface="Times New Roman"/>
              </a:rPr>
              <a:t>demo</a:t>
            </a:r>
            <a:r>
              <a:rPr sz="1800" spc="33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272424"/>
                </a:solidFill>
                <a:latin typeface="Times New Roman"/>
                <a:cs typeface="Times New Roman"/>
              </a:rPr>
              <a:t>and</a:t>
            </a:r>
            <a:r>
              <a:rPr sz="1800" spc="32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272424"/>
                </a:solidFill>
                <a:latin typeface="Times New Roman"/>
                <a:cs typeface="Times New Roman"/>
              </a:rPr>
              <a:t>independent </a:t>
            </a:r>
            <a:r>
              <a:rPr sz="1800" dirty="0">
                <a:solidFill>
                  <a:srgbClr val="272424"/>
                </a:solidFill>
                <a:latin typeface="Times New Roman"/>
                <a:cs typeface="Times New Roman"/>
              </a:rPr>
              <a:t>marking,</a:t>
            </a:r>
            <a:r>
              <a:rPr sz="1800" spc="-2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4850BB"/>
                </a:solidFill>
                <a:latin typeface="Times New Roman"/>
                <a:cs typeface="Times New Roman"/>
              </a:rPr>
              <a:t>TF–IDF’s</a:t>
            </a:r>
            <a:r>
              <a:rPr sz="1800" spc="-25" dirty="0">
                <a:solidFill>
                  <a:srgbClr val="4850BB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4850BB"/>
                </a:solidFill>
                <a:latin typeface="Times New Roman"/>
                <a:cs typeface="Times New Roman"/>
              </a:rPr>
              <a:t>deterministic</a:t>
            </a:r>
            <a:r>
              <a:rPr sz="1800" spc="-20" dirty="0">
                <a:solidFill>
                  <a:srgbClr val="4850BB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4850BB"/>
                </a:solidFill>
                <a:latin typeface="Times New Roman"/>
                <a:cs typeface="Times New Roman"/>
              </a:rPr>
              <a:t>weights </a:t>
            </a:r>
            <a:r>
              <a:rPr sz="1800" dirty="0">
                <a:solidFill>
                  <a:srgbClr val="272424"/>
                </a:solidFill>
                <a:latin typeface="Times New Roman"/>
                <a:cs typeface="Times New Roman"/>
              </a:rPr>
              <a:t>and</a:t>
            </a:r>
            <a:r>
              <a:rPr sz="1800" spc="19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272424"/>
                </a:solidFill>
                <a:latin typeface="Times New Roman"/>
                <a:cs typeface="Times New Roman"/>
              </a:rPr>
              <a:t>small-</a:t>
            </a:r>
            <a:r>
              <a:rPr sz="1800" dirty="0">
                <a:solidFill>
                  <a:srgbClr val="272424"/>
                </a:solidFill>
                <a:latin typeface="Times New Roman"/>
                <a:cs typeface="Times New Roman"/>
              </a:rPr>
              <a:t>footprint</a:t>
            </a:r>
            <a:r>
              <a:rPr sz="1800" spc="19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272424"/>
                </a:solidFill>
                <a:latin typeface="Times New Roman"/>
                <a:cs typeface="Times New Roman"/>
              </a:rPr>
              <a:t>compute</a:t>
            </a:r>
            <a:r>
              <a:rPr sz="1800" spc="19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272424"/>
                </a:solidFill>
                <a:latin typeface="Times New Roman"/>
                <a:cs typeface="Times New Roman"/>
              </a:rPr>
              <a:t>make</a:t>
            </a:r>
            <a:r>
              <a:rPr sz="1800" spc="19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272424"/>
                </a:solidFill>
                <a:latin typeface="Times New Roman"/>
                <a:cs typeface="Times New Roman"/>
              </a:rPr>
              <a:t>it</a:t>
            </a:r>
            <a:r>
              <a:rPr sz="1800" spc="19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800" spc="-25" dirty="0">
                <a:solidFill>
                  <a:srgbClr val="272424"/>
                </a:solidFill>
                <a:latin typeface="Times New Roman"/>
                <a:cs typeface="Times New Roman"/>
              </a:rPr>
              <a:t>the </a:t>
            </a:r>
            <a:r>
              <a:rPr sz="1800" dirty="0">
                <a:solidFill>
                  <a:srgbClr val="272424"/>
                </a:solidFill>
                <a:latin typeface="Times New Roman"/>
                <a:cs typeface="Times New Roman"/>
              </a:rPr>
              <a:t>correct</a:t>
            </a:r>
            <a:r>
              <a:rPr sz="1800" spc="1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272424"/>
                </a:solidFill>
                <a:latin typeface="Times New Roman"/>
                <a:cs typeface="Times New Roman"/>
              </a:rPr>
              <a:t>starting</a:t>
            </a:r>
            <a:r>
              <a:rPr sz="1800" spc="1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272424"/>
                </a:solidFill>
                <a:latin typeface="Times New Roman"/>
                <a:cs typeface="Times New Roman"/>
              </a:rPr>
              <a:t>point;</a:t>
            </a:r>
            <a:r>
              <a:rPr sz="1800" spc="1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272424"/>
                </a:solidFill>
                <a:latin typeface="Times New Roman"/>
                <a:cs typeface="Times New Roman"/>
              </a:rPr>
              <a:t>neural</a:t>
            </a:r>
            <a:r>
              <a:rPr sz="1800" spc="1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272424"/>
                </a:solidFill>
                <a:latin typeface="Times New Roman"/>
                <a:cs typeface="Times New Roman"/>
              </a:rPr>
              <a:t>gains</a:t>
            </a:r>
            <a:r>
              <a:rPr sz="1800" spc="1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272424"/>
                </a:solidFill>
                <a:latin typeface="Times New Roman"/>
                <a:cs typeface="Times New Roman"/>
              </a:rPr>
              <a:t>can</a:t>
            </a:r>
            <a:r>
              <a:rPr sz="1800" spc="1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800" spc="-25" dirty="0">
                <a:solidFill>
                  <a:srgbClr val="272424"/>
                </a:solidFill>
                <a:latin typeface="Times New Roman"/>
                <a:cs typeface="Times New Roman"/>
              </a:rPr>
              <a:t>be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083273" y="4933150"/>
            <a:ext cx="11563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90600" algn="l"/>
              </a:tabLst>
            </a:pPr>
            <a:r>
              <a:rPr sz="1800" spc="-10" dirty="0">
                <a:solidFill>
                  <a:srgbClr val="272424"/>
                </a:solidFill>
                <a:latin typeface="Times New Roman"/>
                <a:cs typeface="Times New Roman"/>
              </a:rPr>
              <a:t>validity</a:t>
            </a:r>
            <a:r>
              <a:rPr sz="1800" dirty="0">
                <a:solidFill>
                  <a:srgbClr val="272424"/>
                </a:solidFill>
                <a:latin typeface="Times New Roman"/>
                <a:cs typeface="Times New Roman"/>
              </a:rPr>
              <a:t>	</a:t>
            </a:r>
            <a:r>
              <a:rPr sz="1800" spc="-25" dirty="0">
                <a:solidFill>
                  <a:srgbClr val="272424"/>
                </a:solidFill>
                <a:latin typeface="Times New Roman"/>
                <a:cs typeface="Times New Roman"/>
              </a:rPr>
              <a:t>is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391189" y="4795990"/>
            <a:ext cx="1548130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50000"/>
              </a:lnSpc>
              <a:spcBef>
                <a:spcPts val="100"/>
              </a:spcBef>
              <a:tabLst>
                <a:tab pos="964565" algn="l"/>
                <a:tab pos="1128395" algn="l"/>
              </a:tabLst>
            </a:pPr>
            <a:r>
              <a:rPr sz="1800" spc="-10" dirty="0">
                <a:solidFill>
                  <a:srgbClr val="272424"/>
                </a:solidFill>
                <a:latin typeface="Times New Roman"/>
                <a:cs typeface="Times New Roman"/>
              </a:rPr>
              <a:t>layered</a:t>
            </a:r>
            <a:r>
              <a:rPr sz="1800" dirty="0">
                <a:solidFill>
                  <a:srgbClr val="272424"/>
                </a:solidFill>
                <a:latin typeface="Times New Roman"/>
                <a:cs typeface="Times New Roman"/>
              </a:rPr>
              <a:t>	</a:t>
            </a:r>
            <a:r>
              <a:rPr sz="1800" spc="-20" dirty="0">
                <a:solidFill>
                  <a:srgbClr val="272424"/>
                </a:solidFill>
                <a:latin typeface="Times New Roman"/>
                <a:cs typeface="Times New Roman"/>
              </a:rPr>
              <a:t>once </a:t>
            </a:r>
            <a:r>
              <a:rPr sz="1800" spc="-10" dirty="0">
                <a:solidFill>
                  <a:srgbClr val="272424"/>
                </a:solidFill>
                <a:latin typeface="Times New Roman"/>
                <a:cs typeface="Times New Roman"/>
              </a:rPr>
              <a:t>examined.</a:t>
            </a:r>
            <a:r>
              <a:rPr sz="1800" dirty="0">
                <a:solidFill>
                  <a:srgbClr val="272424"/>
                </a:solidFill>
                <a:latin typeface="Times New Roman"/>
                <a:cs typeface="Times New Roman"/>
              </a:rPr>
              <a:t>		</a:t>
            </a:r>
            <a:r>
              <a:rPr sz="1800" spc="-20" dirty="0">
                <a:solidFill>
                  <a:srgbClr val="272424"/>
                </a:solidFill>
                <a:latin typeface="Times New Roman"/>
                <a:cs typeface="Times New Roman"/>
              </a:rPr>
              <a:t>This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391189" y="5756109"/>
            <a:ext cx="15113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23900" algn="l"/>
              </a:tabLst>
            </a:pPr>
            <a:r>
              <a:rPr sz="1800" spc="-10" dirty="0">
                <a:solidFill>
                  <a:srgbClr val="272424"/>
                </a:solidFill>
                <a:latin typeface="Times New Roman"/>
                <a:cs typeface="Times New Roman"/>
              </a:rPr>
              <a:t>where</a:t>
            </a:r>
            <a:r>
              <a:rPr sz="1800" dirty="0">
                <a:solidFill>
                  <a:srgbClr val="272424"/>
                </a:solidFill>
                <a:latin typeface="Times New Roman"/>
                <a:cs typeface="Times New Roman"/>
              </a:rPr>
              <a:t>	</a:t>
            </a:r>
            <a:r>
              <a:rPr sz="1800" spc="-10" dirty="0">
                <a:solidFill>
                  <a:srgbClr val="272424"/>
                </a:solidFill>
                <a:latin typeface="Times New Roman"/>
                <a:cs typeface="Times New Roman"/>
              </a:rPr>
              <a:t>classical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029587" y="4795990"/>
            <a:ext cx="1295400" cy="1259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4765">
              <a:lnSpc>
                <a:spcPct val="150000"/>
              </a:lnSpc>
              <a:spcBef>
                <a:spcPts val="100"/>
              </a:spcBef>
              <a:tabLst>
                <a:tab pos="855344" algn="l"/>
                <a:tab pos="1003300" algn="l"/>
              </a:tabLst>
            </a:pPr>
            <a:r>
              <a:rPr sz="1800" spc="-10" dirty="0">
                <a:solidFill>
                  <a:srgbClr val="272424"/>
                </a:solidFill>
                <a:latin typeface="Times New Roman"/>
                <a:cs typeface="Times New Roman"/>
              </a:rPr>
              <a:t>baseline mirrors</a:t>
            </a:r>
            <a:r>
              <a:rPr sz="1800" dirty="0">
                <a:solidFill>
                  <a:srgbClr val="272424"/>
                </a:solidFill>
                <a:latin typeface="Times New Roman"/>
                <a:cs typeface="Times New Roman"/>
              </a:rPr>
              <a:t>	</a:t>
            </a:r>
            <a:r>
              <a:rPr sz="1800" spc="-25" dirty="0">
                <a:solidFill>
                  <a:srgbClr val="272424"/>
                </a:solidFill>
                <a:latin typeface="Times New Roman"/>
                <a:cs typeface="Times New Roman"/>
              </a:rPr>
              <a:t>IR </a:t>
            </a:r>
            <a:r>
              <a:rPr sz="1800" spc="-10" dirty="0">
                <a:solidFill>
                  <a:srgbClr val="272424"/>
                </a:solidFill>
                <a:latin typeface="Times New Roman"/>
                <a:cs typeface="Times New Roman"/>
              </a:rPr>
              <a:t>baselines</a:t>
            </a:r>
            <a:r>
              <a:rPr sz="1800" dirty="0">
                <a:solidFill>
                  <a:srgbClr val="272424"/>
                </a:solidFill>
                <a:latin typeface="Times New Roman"/>
                <a:cs typeface="Times New Roman"/>
              </a:rPr>
              <a:t>		</a:t>
            </a:r>
            <a:r>
              <a:rPr sz="1800" spc="-25" dirty="0">
                <a:solidFill>
                  <a:srgbClr val="272424"/>
                </a:solidFill>
                <a:latin typeface="Times New Roman"/>
                <a:cs typeface="Times New Roman"/>
              </a:rPr>
              <a:t>are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8325084" y="5207470"/>
            <a:ext cx="914400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9700" marR="5080" indent="-127635">
              <a:lnSpc>
                <a:spcPct val="150000"/>
              </a:lnSpc>
              <a:spcBef>
                <a:spcPts val="100"/>
              </a:spcBef>
            </a:pPr>
            <a:r>
              <a:rPr sz="1800" spc="-10" dirty="0">
                <a:solidFill>
                  <a:srgbClr val="272424"/>
                </a:solidFill>
                <a:latin typeface="Times New Roman"/>
                <a:cs typeface="Times New Roman"/>
              </a:rPr>
              <a:t>pedagogy required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391189" y="6030429"/>
            <a:ext cx="3848100" cy="1259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50000"/>
              </a:lnSpc>
              <a:spcBef>
                <a:spcPts val="100"/>
              </a:spcBef>
              <a:tabLst>
                <a:tab pos="673100" algn="l"/>
                <a:tab pos="1898014" algn="l"/>
                <a:tab pos="2628265" algn="l"/>
                <a:tab pos="3669665" algn="l"/>
              </a:tabLst>
            </a:pPr>
            <a:r>
              <a:rPr sz="1800" dirty="0">
                <a:solidFill>
                  <a:srgbClr val="272424"/>
                </a:solidFill>
                <a:latin typeface="Times New Roman"/>
                <a:cs typeface="Times New Roman"/>
              </a:rPr>
              <a:t>before</a:t>
            </a:r>
            <a:r>
              <a:rPr sz="1800" spc="9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272424"/>
                </a:solidFill>
                <a:latin typeface="Times New Roman"/>
                <a:cs typeface="Times New Roman"/>
              </a:rPr>
              <a:t>advanced</a:t>
            </a:r>
            <a:r>
              <a:rPr sz="1800" spc="9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272424"/>
                </a:solidFill>
                <a:latin typeface="Times New Roman"/>
                <a:cs typeface="Times New Roman"/>
              </a:rPr>
              <a:t>models</a:t>
            </a:r>
            <a:r>
              <a:rPr sz="1800" spc="9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272424"/>
                </a:solidFill>
                <a:latin typeface="Times New Roman"/>
                <a:cs typeface="Times New Roman"/>
              </a:rPr>
              <a:t>(Manning</a:t>
            </a:r>
            <a:r>
              <a:rPr sz="1800" spc="9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272424"/>
                </a:solidFill>
                <a:latin typeface="Times New Roman"/>
                <a:cs typeface="Times New Roman"/>
              </a:rPr>
              <a:t>et</a:t>
            </a:r>
            <a:r>
              <a:rPr sz="1800" spc="9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272424"/>
                </a:solidFill>
                <a:latin typeface="Times New Roman"/>
                <a:cs typeface="Times New Roman"/>
              </a:rPr>
              <a:t>al., </a:t>
            </a:r>
            <a:r>
              <a:rPr sz="1800" spc="-10" dirty="0">
                <a:solidFill>
                  <a:srgbClr val="272424"/>
                </a:solidFill>
                <a:latin typeface="Times New Roman"/>
                <a:cs typeface="Times New Roman"/>
              </a:rPr>
              <a:t>2008;</a:t>
            </a:r>
            <a:r>
              <a:rPr sz="1800" dirty="0">
                <a:solidFill>
                  <a:srgbClr val="272424"/>
                </a:solidFill>
                <a:latin typeface="Times New Roman"/>
                <a:cs typeface="Times New Roman"/>
              </a:rPr>
              <a:t>	</a:t>
            </a:r>
            <a:r>
              <a:rPr sz="1800" spc="-10" dirty="0">
                <a:solidFill>
                  <a:srgbClr val="272424"/>
                </a:solidFill>
                <a:latin typeface="Times New Roman"/>
                <a:cs typeface="Times New Roman"/>
              </a:rPr>
              <a:t>scikit-learn,</a:t>
            </a:r>
            <a:r>
              <a:rPr sz="1800" dirty="0">
                <a:solidFill>
                  <a:srgbClr val="272424"/>
                </a:solidFill>
                <a:latin typeface="Times New Roman"/>
                <a:cs typeface="Times New Roman"/>
              </a:rPr>
              <a:t>	</a:t>
            </a:r>
            <a:r>
              <a:rPr sz="1800" spc="-10" dirty="0">
                <a:solidFill>
                  <a:srgbClr val="272424"/>
                </a:solidFill>
                <a:latin typeface="Times New Roman"/>
                <a:cs typeface="Times New Roman"/>
              </a:rPr>
              <a:t>2025).</a:t>
            </a:r>
            <a:r>
              <a:rPr sz="1800" dirty="0">
                <a:solidFill>
                  <a:srgbClr val="272424"/>
                </a:solidFill>
                <a:latin typeface="Times New Roman"/>
                <a:cs typeface="Times New Roman"/>
              </a:rPr>
              <a:t>	</a:t>
            </a:r>
            <a:r>
              <a:rPr sz="1800" spc="-10" dirty="0">
                <a:solidFill>
                  <a:srgbClr val="272424"/>
                </a:solidFill>
                <a:latin typeface="Times New Roman"/>
                <a:cs typeface="Times New Roman"/>
              </a:rPr>
              <a:t>(Manning</a:t>
            </a:r>
            <a:r>
              <a:rPr sz="1800" dirty="0">
                <a:solidFill>
                  <a:srgbClr val="272424"/>
                </a:solidFill>
                <a:latin typeface="Times New Roman"/>
                <a:cs typeface="Times New Roman"/>
              </a:rPr>
              <a:t>	</a:t>
            </a:r>
            <a:r>
              <a:rPr sz="1800" spc="-25" dirty="0">
                <a:solidFill>
                  <a:srgbClr val="272424"/>
                </a:solidFill>
                <a:latin typeface="Times New Roman"/>
                <a:cs typeface="Times New Roman"/>
              </a:rPr>
              <a:t>et</a:t>
            </a: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080"/>
              </a:spcBef>
            </a:pPr>
            <a:r>
              <a:rPr sz="1800" dirty="0">
                <a:solidFill>
                  <a:srgbClr val="272424"/>
                </a:solidFill>
                <a:latin typeface="Times New Roman"/>
                <a:cs typeface="Times New Roman"/>
              </a:rPr>
              <a:t>al.,</a:t>
            </a:r>
            <a:r>
              <a:rPr sz="1800" spc="-2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272424"/>
                </a:solidFill>
                <a:latin typeface="Times New Roman"/>
                <a:cs typeface="Times New Roman"/>
              </a:rPr>
              <a:t>2008;</a:t>
            </a:r>
            <a:r>
              <a:rPr sz="1800" spc="-2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272424"/>
                </a:solidFill>
                <a:latin typeface="Times New Roman"/>
                <a:cs typeface="Times New Roman"/>
              </a:rPr>
              <a:t>scikit-</a:t>
            </a:r>
            <a:r>
              <a:rPr sz="1800" dirty="0">
                <a:solidFill>
                  <a:srgbClr val="272424"/>
                </a:solidFill>
                <a:latin typeface="Times New Roman"/>
                <a:cs typeface="Times New Roman"/>
              </a:rPr>
              <a:t>learn,</a:t>
            </a:r>
            <a:r>
              <a:rPr sz="1800" spc="-2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272424"/>
                </a:solidFill>
                <a:latin typeface="Times New Roman"/>
                <a:cs typeface="Times New Roman"/>
              </a:rPr>
              <a:t>2025).</a:t>
            </a:r>
            <a:r>
              <a:rPr sz="1800" spc="-2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272424"/>
                </a:solidFill>
                <a:latin typeface="Times New Roman"/>
                <a:cs typeface="Times New Roman"/>
              </a:rPr>
              <a:t>(</a:t>
            </a:r>
            <a:r>
              <a:rPr sz="1800" u="heavy" spc="-10" dirty="0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  <a:latin typeface="Times New Roman"/>
                <a:cs typeface="Times New Roman"/>
              </a:rPr>
              <a:t>Medium</a:t>
            </a:r>
            <a:r>
              <a:rPr sz="1800" spc="-10" dirty="0">
                <a:solidFill>
                  <a:srgbClr val="272424"/>
                </a:solidFill>
                <a:latin typeface="Times New Roman"/>
                <a:cs typeface="Times New Roman"/>
              </a:rPr>
              <a:t>)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9652749" y="1639379"/>
            <a:ext cx="4272280" cy="605155"/>
          </a:xfrm>
          <a:custGeom>
            <a:avLst/>
            <a:gdLst/>
            <a:ahLst/>
            <a:cxnLst/>
            <a:rect l="l" t="t" r="r" b="b"/>
            <a:pathLst>
              <a:path w="4272280" h="605155">
                <a:moveTo>
                  <a:pt x="4271721" y="325399"/>
                </a:moveTo>
                <a:lnTo>
                  <a:pt x="4251287" y="287210"/>
                </a:lnTo>
                <a:lnTo>
                  <a:pt x="4226001" y="279679"/>
                </a:lnTo>
                <a:lnTo>
                  <a:pt x="2437434" y="279679"/>
                </a:lnTo>
                <a:lnTo>
                  <a:pt x="2436939" y="272884"/>
                </a:lnTo>
                <a:lnTo>
                  <a:pt x="2429332" y="229006"/>
                </a:lnTo>
                <a:lnTo>
                  <a:pt x="2415375" y="186766"/>
                </a:lnTo>
                <a:lnTo>
                  <a:pt x="2395372" y="147015"/>
                </a:lnTo>
                <a:lnTo>
                  <a:pt x="2369731" y="110604"/>
                </a:lnTo>
                <a:lnTo>
                  <a:pt x="2339022" y="78359"/>
                </a:lnTo>
                <a:lnTo>
                  <a:pt x="2303945" y="50990"/>
                </a:lnTo>
                <a:lnTo>
                  <a:pt x="2265222" y="29057"/>
                </a:lnTo>
                <a:lnTo>
                  <a:pt x="2223681" y="13017"/>
                </a:lnTo>
                <a:lnTo>
                  <a:pt x="2180234" y="3263"/>
                </a:lnTo>
                <a:lnTo>
                  <a:pt x="2135860" y="0"/>
                </a:lnTo>
                <a:lnTo>
                  <a:pt x="2121001" y="368"/>
                </a:lnTo>
                <a:lnTo>
                  <a:pt x="2076843" y="5816"/>
                </a:lnTo>
                <a:lnTo>
                  <a:pt x="2033955" y="17678"/>
                </a:lnTo>
                <a:lnTo>
                  <a:pt x="1993239" y="35725"/>
                </a:lnTo>
                <a:lnTo>
                  <a:pt x="1955622" y="59550"/>
                </a:lnTo>
                <a:lnTo>
                  <a:pt x="1921929" y="88607"/>
                </a:lnTo>
                <a:lnTo>
                  <a:pt x="1892871" y="122301"/>
                </a:lnTo>
                <a:lnTo>
                  <a:pt x="1869046" y="159918"/>
                </a:lnTo>
                <a:lnTo>
                  <a:pt x="1850999" y="200634"/>
                </a:lnTo>
                <a:lnTo>
                  <a:pt x="1839137" y="243509"/>
                </a:lnTo>
                <a:lnTo>
                  <a:pt x="1834273" y="279679"/>
                </a:lnTo>
                <a:lnTo>
                  <a:pt x="45720" y="279679"/>
                </a:lnTo>
                <a:lnTo>
                  <a:pt x="7531" y="300113"/>
                </a:lnTo>
                <a:lnTo>
                  <a:pt x="0" y="325399"/>
                </a:lnTo>
                <a:lnTo>
                  <a:pt x="838" y="334518"/>
                </a:lnTo>
                <a:lnTo>
                  <a:pt x="28168" y="367766"/>
                </a:lnTo>
                <a:lnTo>
                  <a:pt x="45720" y="371119"/>
                </a:lnTo>
                <a:lnTo>
                  <a:pt x="1841271" y="371119"/>
                </a:lnTo>
                <a:lnTo>
                  <a:pt x="1842389" y="376059"/>
                </a:lnTo>
                <a:lnTo>
                  <a:pt x="1856346" y="418312"/>
                </a:lnTo>
                <a:lnTo>
                  <a:pt x="1876348" y="458063"/>
                </a:lnTo>
                <a:lnTo>
                  <a:pt x="1901990" y="494461"/>
                </a:lnTo>
                <a:lnTo>
                  <a:pt x="1932698" y="526719"/>
                </a:lnTo>
                <a:lnTo>
                  <a:pt x="1967776" y="554088"/>
                </a:lnTo>
                <a:lnTo>
                  <a:pt x="2006485" y="576021"/>
                </a:lnTo>
                <a:lnTo>
                  <a:pt x="2048040" y="592048"/>
                </a:lnTo>
                <a:lnTo>
                  <a:pt x="2091486" y="601802"/>
                </a:lnTo>
                <a:lnTo>
                  <a:pt x="2135860" y="605078"/>
                </a:lnTo>
                <a:lnTo>
                  <a:pt x="2150719" y="604710"/>
                </a:lnTo>
                <a:lnTo>
                  <a:pt x="2194877" y="599262"/>
                </a:lnTo>
                <a:lnTo>
                  <a:pt x="2237765" y="587400"/>
                </a:lnTo>
                <a:lnTo>
                  <a:pt x="2278481" y="569353"/>
                </a:lnTo>
                <a:lnTo>
                  <a:pt x="2316099" y="545528"/>
                </a:lnTo>
                <a:lnTo>
                  <a:pt x="2349792" y="516458"/>
                </a:lnTo>
                <a:lnTo>
                  <a:pt x="2378849" y="482777"/>
                </a:lnTo>
                <a:lnTo>
                  <a:pt x="2402675" y="445147"/>
                </a:lnTo>
                <a:lnTo>
                  <a:pt x="2420721" y="404444"/>
                </a:lnTo>
                <a:lnTo>
                  <a:pt x="2430437" y="371119"/>
                </a:lnTo>
                <a:lnTo>
                  <a:pt x="4226001" y="371119"/>
                </a:lnTo>
                <a:lnTo>
                  <a:pt x="4264190" y="350685"/>
                </a:lnTo>
                <a:lnTo>
                  <a:pt x="4270883" y="334518"/>
                </a:lnTo>
                <a:lnTo>
                  <a:pt x="4271721" y="325399"/>
                </a:lnTo>
                <a:close/>
              </a:path>
            </a:pathLst>
          </a:custGeom>
          <a:solidFill>
            <a:srgbClr val="4850B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11654829" y="1812011"/>
            <a:ext cx="164465" cy="34798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2100" spc="-50" dirty="0">
                <a:solidFill>
                  <a:srgbClr val="FFFFFF"/>
                </a:solidFill>
                <a:latin typeface="Arial MT"/>
                <a:cs typeface="Arial MT"/>
              </a:rPr>
              <a:t>3</a:t>
            </a:r>
            <a:endParaRPr sz="2100">
              <a:latin typeface="Arial MT"/>
              <a:cs typeface="Arial MT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9864605" y="2405004"/>
            <a:ext cx="1756410" cy="3562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150" spc="-100" dirty="0">
                <a:solidFill>
                  <a:srgbClr val="272424"/>
                </a:solidFill>
                <a:latin typeface="Arial MT"/>
                <a:cs typeface="Arial MT"/>
              </a:rPr>
              <a:t>Parquet</a:t>
            </a:r>
            <a:r>
              <a:rPr sz="2150" spc="-110" dirty="0">
                <a:solidFill>
                  <a:srgbClr val="272424"/>
                </a:solidFill>
                <a:latin typeface="Arial MT"/>
                <a:cs typeface="Arial MT"/>
              </a:rPr>
              <a:t> </a:t>
            </a:r>
            <a:r>
              <a:rPr sz="2150" spc="-95" dirty="0">
                <a:solidFill>
                  <a:srgbClr val="272424"/>
                </a:solidFill>
                <a:latin typeface="Arial MT"/>
                <a:cs typeface="Arial MT"/>
              </a:rPr>
              <a:t>vs</a:t>
            </a:r>
            <a:r>
              <a:rPr sz="2150" spc="-90" dirty="0">
                <a:solidFill>
                  <a:srgbClr val="272424"/>
                </a:solidFill>
                <a:latin typeface="Arial MT"/>
                <a:cs typeface="Arial MT"/>
              </a:rPr>
              <a:t> </a:t>
            </a:r>
            <a:r>
              <a:rPr sz="2150" spc="-195" dirty="0">
                <a:solidFill>
                  <a:srgbClr val="272424"/>
                </a:solidFill>
                <a:latin typeface="Arial MT"/>
                <a:cs typeface="Arial MT"/>
              </a:rPr>
              <a:t>CSV</a:t>
            </a:r>
            <a:endParaRPr sz="2150">
              <a:latin typeface="Arial MT"/>
              <a:cs typeface="Arial MT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9864605" y="2836837"/>
            <a:ext cx="3848100" cy="3134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50000"/>
              </a:lnSpc>
              <a:spcBef>
                <a:spcPts val="100"/>
              </a:spcBef>
            </a:pPr>
            <a:r>
              <a:rPr sz="1700" dirty="0">
                <a:solidFill>
                  <a:srgbClr val="4850BB"/>
                </a:solidFill>
                <a:latin typeface="Times New Roman"/>
                <a:cs typeface="Times New Roman"/>
              </a:rPr>
              <a:t>Columnar</a:t>
            </a:r>
            <a:r>
              <a:rPr sz="1700" spc="195" dirty="0">
                <a:solidFill>
                  <a:srgbClr val="4850BB"/>
                </a:solidFill>
                <a:latin typeface="Times New Roman"/>
                <a:cs typeface="Times New Roman"/>
              </a:rPr>
              <a:t> </a:t>
            </a:r>
            <a:r>
              <a:rPr sz="1700" dirty="0">
                <a:solidFill>
                  <a:srgbClr val="4850BB"/>
                </a:solidFill>
                <a:latin typeface="Times New Roman"/>
                <a:cs typeface="Times New Roman"/>
              </a:rPr>
              <a:t>storage</a:t>
            </a:r>
            <a:r>
              <a:rPr sz="1700" spc="195" dirty="0">
                <a:solidFill>
                  <a:srgbClr val="4850BB"/>
                </a:solidFill>
                <a:latin typeface="Times New Roman"/>
                <a:cs typeface="Times New Roman"/>
              </a:rPr>
              <a:t> </a:t>
            </a:r>
            <a:r>
              <a:rPr sz="1700" dirty="0">
                <a:solidFill>
                  <a:srgbClr val="272424"/>
                </a:solidFill>
                <a:latin typeface="Times New Roman"/>
                <a:cs typeface="Times New Roman"/>
              </a:rPr>
              <a:t>reduces</a:t>
            </a:r>
            <a:r>
              <a:rPr sz="1700" spc="19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700" dirty="0">
                <a:solidFill>
                  <a:srgbClr val="272424"/>
                </a:solidFill>
                <a:latin typeface="Times New Roman"/>
                <a:cs typeface="Times New Roman"/>
              </a:rPr>
              <a:t>I/O</a:t>
            </a:r>
            <a:r>
              <a:rPr sz="1700" spc="20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700" dirty="0">
                <a:solidFill>
                  <a:srgbClr val="272424"/>
                </a:solidFill>
                <a:latin typeface="Times New Roman"/>
                <a:cs typeface="Times New Roman"/>
              </a:rPr>
              <a:t>by</a:t>
            </a:r>
            <a:r>
              <a:rPr sz="1700" spc="19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700" spc="-10" dirty="0">
                <a:solidFill>
                  <a:srgbClr val="272424"/>
                </a:solidFill>
                <a:latin typeface="Times New Roman"/>
                <a:cs typeface="Times New Roman"/>
              </a:rPr>
              <a:t>scanning </a:t>
            </a:r>
            <a:r>
              <a:rPr sz="1700" dirty="0">
                <a:solidFill>
                  <a:srgbClr val="272424"/>
                </a:solidFill>
                <a:latin typeface="Times New Roman"/>
                <a:cs typeface="Times New Roman"/>
              </a:rPr>
              <a:t>only</a:t>
            </a:r>
            <a:r>
              <a:rPr sz="1700" spc="254" dirty="0">
                <a:solidFill>
                  <a:srgbClr val="272424"/>
                </a:solidFill>
                <a:latin typeface="Times New Roman"/>
                <a:cs typeface="Times New Roman"/>
              </a:rPr>
              <a:t>  </a:t>
            </a:r>
            <a:r>
              <a:rPr sz="1700" dirty="0">
                <a:solidFill>
                  <a:srgbClr val="272424"/>
                </a:solidFill>
                <a:latin typeface="Times New Roman"/>
                <a:cs typeface="Times New Roman"/>
              </a:rPr>
              <a:t>selected</a:t>
            </a:r>
            <a:r>
              <a:rPr sz="1700" spc="254" dirty="0">
                <a:solidFill>
                  <a:srgbClr val="272424"/>
                </a:solidFill>
                <a:latin typeface="Times New Roman"/>
                <a:cs typeface="Times New Roman"/>
              </a:rPr>
              <a:t>  </a:t>
            </a:r>
            <a:r>
              <a:rPr sz="1700" dirty="0">
                <a:solidFill>
                  <a:srgbClr val="272424"/>
                </a:solidFill>
                <a:latin typeface="Times New Roman"/>
                <a:cs typeface="Times New Roman"/>
              </a:rPr>
              <a:t>columns</a:t>
            </a:r>
            <a:r>
              <a:rPr sz="1700" spc="254" dirty="0">
                <a:solidFill>
                  <a:srgbClr val="272424"/>
                </a:solidFill>
                <a:latin typeface="Times New Roman"/>
                <a:cs typeface="Times New Roman"/>
              </a:rPr>
              <a:t>  </a:t>
            </a:r>
            <a:r>
              <a:rPr sz="1700" dirty="0">
                <a:solidFill>
                  <a:srgbClr val="272424"/>
                </a:solidFill>
                <a:latin typeface="Times New Roman"/>
                <a:cs typeface="Times New Roman"/>
              </a:rPr>
              <a:t>and</a:t>
            </a:r>
            <a:r>
              <a:rPr sz="1700" spc="260" dirty="0">
                <a:solidFill>
                  <a:srgbClr val="272424"/>
                </a:solidFill>
                <a:latin typeface="Times New Roman"/>
                <a:cs typeface="Times New Roman"/>
              </a:rPr>
              <a:t>  </a:t>
            </a:r>
            <a:r>
              <a:rPr sz="1700" spc="-10" dirty="0">
                <a:solidFill>
                  <a:srgbClr val="272424"/>
                </a:solidFill>
                <a:latin typeface="Times New Roman"/>
                <a:cs typeface="Times New Roman"/>
              </a:rPr>
              <a:t>compresses </a:t>
            </a:r>
            <a:r>
              <a:rPr sz="1700" dirty="0">
                <a:solidFill>
                  <a:srgbClr val="272424"/>
                </a:solidFill>
                <a:latin typeface="Times New Roman"/>
                <a:cs typeface="Times New Roman"/>
              </a:rPr>
              <a:t>efficiently,</a:t>
            </a:r>
            <a:r>
              <a:rPr sz="1700" spc="265" dirty="0">
                <a:solidFill>
                  <a:srgbClr val="272424"/>
                </a:solidFill>
                <a:latin typeface="Times New Roman"/>
                <a:cs typeface="Times New Roman"/>
              </a:rPr>
              <a:t>  </a:t>
            </a:r>
            <a:r>
              <a:rPr sz="1700" dirty="0">
                <a:solidFill>
                  <a:srgbClr val="272424"/>
                </a:solidFill>
                <a:latin typeface="Times New Roman"/>
                <a:cs typeface="Times New Roman"/>
              </a:rPr>
              <a:t>which</a:t>
            </a:r>
            <a:r>
              <a:rPr sz="1700" spc="270" dirty="0">
                <a:solidFill>
                  <a:srgbClr val="272424"/>
                </a:solidFill>
                <a:latin typeface="Times New Roman"/>
                <a:cs typeface="Times New Roman"/>
              </a:rPr>
              <a:t>  </a:t>
            </a:r>
            <a:r>
              <a:rPr sz="1700" dirty="0">
                <a:solidFill>
                  <a:srgbClr val="272424"/>
                </a:solidFill>
                <a:latin typeface="Times New Roman"/>
                <a:cs typeface="Times New Roman"/>
              </a:rPr>
              <a:t>translates</a:t>
            </a:r>
            <a:r>
              <a:rPr sz="1700" spc="270" dirty="0">
                <a:solidFill>
                  <a:srgbClr val="272424"/>
                </a:solidFill>
                <a:latin typeface="Times New Roman"/>
                <a:cs typeface="Times New Roman"/>
              </a:rPr>
              <a:t>  </a:t>
            </a:r>
            <a:r>
              <a:rPr sz="1700" dirty="0">
                <a:solidFill>
                  <a:srgbClr val="272424"/>
                </a:solidFill>
                <a:latin typeface="Times New Roman"/>
                <a:cs typeface="Times New Roman"/>
              </a:rPr>
              <a:t>into</a:t>
            </a:r>
            <a:r>
              <a:rPr sz="1700" spc="270" dirty="0">
                <a:solidFill>
                  <a:srgbClr val="272424"/>
                </a:solidFill>
                <a:latin typeface="Times New Roman"/>
                <a:cs typeface="Times New Roman"/>
              </a:rPr>
              <a:t>  </a:t>
            </a:r>
            <a:r>
              <a:rPr sz="1700" spc="-10" dirty="0">
                <a:solidFill>
                  <a:srgbClr val="272424"/>
                </a:solidFill>
                <a:latin typeface="Times New Roman"/>
                <a:cs typeface="Times New Roman"/>
              </a:rPr>
              <a:t>lower </a:t>
            </a:r>
            <a:r>
              <a:rPr sz="1700" dirty="0">
                <a:solidFill>
                  <a:srgbClr val="272424"/>
                </a:solidFill>
                <a:latin typeface="Times New Roman"/>
                <a:cs typeface="Times New Roman"/>
              </a:rPr>
              <a:t>query</a:t>
            </a:r>
            <a:r>
              <a:rPr sz="1700" spc="47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700" dirty="0">
                <a:solidFill>
                  <a:srgbClr val="272424"/>
                </a:solidFill>
                <a:latin typeface="Times New Roman"/>
                <a:cs typeface="Times New Roman"/>
              </a:rPr>
              <a:t>costs</a:t>
            </a:r>
            <a:r>
              <a:rPr sz="1700" spc="47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700" dirty="0">
                <a:solidFill>
                  <a:srgbClr val="272424"/>
                </a:solidFill>
                <a:latin typeface="Times New Roman"/>
                <a:cs typeface="Times New Roman"/>
              </a:rPr>
              <a:t>in</a:t>
            </a:r>
            <a:r>
              <a:rPr sz="1700" spc="47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700" dirty="0">
                <a:solidFill>
                  <a:srgbClr val="272424"/>
                </a:solidFill>
                <a:latin typeface="Times New Roman"/>
                <a:cs typeface="Times New Roman"/>
              </a:rPr>
              <a:t>engines</a:t>
            </a:r>
            <a:r>
              <a:rPr sz="1700" spc="47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700" dirty="0">
                <a:solidFill>
                  <a:srgbClr val="272424"/>
                </a:solidFill>
                <a:latin typeface="Times New Roman"/>
                <a:cs typeface="Times New Roman"/>
              </a:rPr>
              <a:t>that</a:t>
            </a:r>
            <a:r>
              <a:rPr sz="1700" spc="48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700" dirty="0">
                <a:solidFill>
                  <a:srgbClr val="272424"/>
                </a:solidFill>
                <a:latin typeface="Times New Roman"/>
                <a:cs typeface="Times New Roman"/>
              </a:rPr>
              <a:t>bill</a:t>
            </a:r>
            <a:r>
              <a:rPr sz="1700" spc="47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700" dirty="0">
                <a:solidFill>
                  <a:srgbClr val="272424"/>
                </a:solidFill>
                <a:latin typeface="Times New Roman"/>
                <a:cs typeface="Times New Roman"/>
              </a:rPr>
              <a:t>per</a:t>
            </a:r>
            <a:r>
              <a:rPr sz="1700" spc="47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700" spc="-20" dirty="0">
                <a:solidFill>
                  <a:srgbClr val="272424"/>
                </a:solidFill>
                <a:latin typeface="Times New Roman"/>
                <a:cs typeface="Times New Roman"/>
              </a:rPr>
              <a:t>byte </a:t>
            </a:r>
            <a:r>
              <a:rPr sz="1700" dirty="0">
                <a:solidFill>
                  <a:srgbClr val="272424"/>
                </a:solidFill>
                <a:latin typeface="Times New Roman"/>
                <a:cs typeface="Times New Roman"/>
              </a:rPr>
              <a:t>scanned</a:t>
            </a:r>
            <a:r>
              <a:rPr sz="1700" spc="325" dirty="0">
                <a:solidFill>
                  <a:srgbClr val="272424"/>
                </a:solidFill>
                <a:latin typeface="Times New Roman"/>
                <a:cs typeface="Times New Roman"/>
              </a:rPr>
              <a:t>    </a:t>
            </a:r>
            <a:r>
              <a:rPr sz="1700" dirty="0">
                <a:solidFill>
                  <a:srgbClr val="272424"/>
                </a:solidFill>
                <a:latin typeface="Times New Roman"/>
                <a:cs typeface="Times New Roman"/>
              </a:rPr>
              <a:t>(e.g.,</a:t>
            </a:r>
            <a:r>
              <a:rPr sz="1700" spc="330" dirty="0">
                <a:solidFill>
                  <a:srgbClr val="272424"/>
                </a:solidFill>
                <a:latin typeface="Times New Roman"/>
                <a:cs typeface="Times New Roman"/>
              </a:rPr>
              <a:t>    </a:t>
            </a:r>
            <a:r>
              <a:rPr sz="1700" dirty="0">
                <a:solidFill>
                  <a:srgbClr val="272424"/>
                </a:solidFill>
                <a:latin typeface="Times New Roman"/>
                <a:cs typeface="Times New Roman"/>
              </a:rPr>
              <a:t>Athena).</a:t>
            </a:r>
            <a:r>
              <a:rPr sz="1700" spc="330" dirty="0">
                <a:solidFill>
                  <a:srgbClr val="272424"/>
                </a:solidFill>
                <a:latin typeface="Times New Roman"/>
                <a:cs typeface="Times New Roman"/>
              </a:rPr>
              <a:t>    </a:t>
            </a:r>
            <a:r>
              <a:rPr sz="1700" spc="-10" dirty="0">
                <a:solidFill>
                  <a:srgbClr val="272424"/>
                </a:solidFill>
                <a:latin typeface="Times New Roman"/>
                <a:cs typeface="Times New Roman"/>
              </a:rPr>
              <a:t>Reported </a:t>
            </a:r>
            <a:r>
              <a:rPr sz="1700" dirty="0">
                <a:solidFill>
                  <a:srgbClr val="272424"/>
                </a:solidFill>
                <a:latin typeface="Times New Roman"/>
                <a:cs typeface="Times New Roman"/>
              </a:rPr>
              <a:t>improvements</a:t>
            </a:r>
            <a:r>
              <a:rPr sz="1700" spc="13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700" dirty="0">
                <a:solidFill>
                  <a:srgbClr val="272424"/>
                </a:solidFill>
                <a:latin typeface="Times New Roman"/>
                <a:cs typeface="Times New Roman"/>
              </a:rPr>
              <a:t>commonly</a:t>
            </a:r>
            <a:r>
              <a:rPr sz="1700" spc="13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700" dirty="0">
                <a:solidFill>
                  <a:srgbClr val="272424"/>
                </a:solidFill>
                <a:latin typeface="Times New Roman"/>
                <a:cs typeface="Times New Roman"/>
              </a:rPr>
              <a:t>range</a:t>
            </a:r>
            <a:r>
              <a:rPr sz="1700" spc="13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700" dirty="0">
                <a:solidFill>
                  <a:srgbClr val="272424"/>
                </a:solidFill>
                <a:latin typeface="Times New Roman"/>
                <a:cs typeface="Times New Roman"/>
              </a:rPr>
              <a:t>from</a:t>
            </a:r>
            <a:r>
              <a:rPr sz="1700" spc="13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700" dirty="0">
                <a:solidFill>
                  <a:srgbClr val="272424"/>
                </a:solidFill>
                <a:latin typeface="Times New Roman"/>
                <a:cs typeface="Times New Roman"/>
              </a:rPr>
              <a:t>2×</a:t>
            </a:r>
            <a:r>
              <a:rPr sz="1700" spc="13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700" spc="-25" dirty="0">
                <a:solidFill>
                  <a:srgbClr val="272424"/>
                </a:solidFill>
                <a:latin typeface="Times New Roman"/>
                <a:cs typeface="Times New Roman"/>
              </a:rPr>
              <a:t>to</a:t>
            </a:r>
            <a:endParaRPr sz="1700">
              <a:latin typeface="Times New Roman"/>
              <a:cs typeface="Times New Roman"/>
            </a:endParaRPr>
          </a:p>
          <a:p>
            <a:pPr marL="12700" marR="5080" algn="just">
              <a:lnSpc>
                <a:spcPts val="3120"/>
              </a:lnSpc>
            </a:pPr>
            <a:r>
              <a:rPr sz="1700" spc="-100" dirty="0">
                <a:solidFill>
                  <a:srgbClr val="272424"/>
                </a:solidFill>
                <a:latin typeface="Lucida Sans Unicode"/>
                <a:cs typeface="Lucida Sans Unicode"/>
              </a:rPr>
              <a:t>≳</a:t>
            </a:r>
            <a:r>
              <a:rPr sz="1700" spc="-100" dirty="0">
                <a:solidFill>
                  <a:srgbClr val="272424"/>
                </a:solidFill>
                <a:latin typeface="Times New Roman"/>
                <a:cs typeface="Times New Roman"/>
              </a:rPr>
              <a:t>10×</a:t>
            </a:r>
            <a:r>
              <a:rPr sz="1700" spc="2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700" dirty="0">
                <a:solidFill>
                  <a:srgbClr val="272424"/>
                </a:solidFill>
                <a:latin typeface="Times New Roman"/>
                <a:cs typeface="Times New Roman"/>
              </a:rPr>
              <a:t>speed-ups,</a:t>
            </a:r>
            <a:r>
              <a:rPr sz="1700" spc="2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700" dirty="0">
                <a:solidFill>
                  <a:srgbClr val="272424"/>
                </a:solidFill>
                <a:latin typeface="Times New Roman"/>
                <a:cs typeface="Times New Roman"/>
              </a:rPr>
              <a:t>but</a:t>
            </a:r>
            <a:r>
              <a:rPr sz="1700" spc="2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700" dirty="0">
                <a:solidFill>
                  <a:srgbClr val="272424"/>
                </a:solidFill>
                <a:latin typeface="Times New Roman"/>
                <a:cs typeface="Times New Roman"/>
              </a:rPr>
              <a:t>AROAS</a:t>
            </a:r>
            <a:r>
              <a:rPr sz="1700" spc="2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700" dirty="0">
                <a:solidFill>
                  <a:srgbClr val="272424"/>
                </a:solidFill>
                <a:latin typeface="Times New Roman"/>
                <a:cs typeface="Times New Roman"/>
              </a:rPr>
              <a:t>treats</a:t>
            </a:r>
            <a:r>
              <a:rPr sz="1700" spc="2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700" dirty="0">
                <a:solidFill>
                  <a:srgbClr val="272424"/>
                </a:solidFill>
                <a:latin typeface="Times New Roman"/>
                <a:cs typeface="Times New Roman"/>
              </a:rPr>
              <a:t>these</a:t>
            </a:r>
            <a:r>
              <a:rPr sz="1700" spc="2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700" spc="-25" dirty="0">
                <a:solidFill>
                  <a:srgbClr val="272424"/>
                </a:solidFill>
                <a:latin typeface="Times New Roman"/>
                <a:cs typeface="Times New Roman"/>
              </a:rPr>
              <a:t>as </a:t>
            </a:r>
            <a:r>
              <a:rPr sz="1700" dirty="0">
                <a:solidFill>
                  <a:srgbClr val="272424"/>
                </a:solidFill>
                <a:latin typeface="Times New Roman"/>
                <a:cs typeface="Times New Roman"/>
              </a:rPr>
              <a:t>hypotheses</a:t>
            </a:r>
            <a:r>
              <a:rPr sz="1700" spc="30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700" dirty="0">
                <a:solidFill>
                  <a:srgbClr val="272424"/>
                </a:solidFill>
                <a:latin typeface="Times New Roman"/>
                <a:cs typeface="Times New Roman"/>
              </a:rPr>
              <a:t>to</a:t>
            </a:r>
            <a:r>
              <a:rPr sz="1700" spc="30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700" dirty="0">
                <a:solidFill>
                  <a:srgbClr val="272424"/>
                </a:solidFill>
                <a:latin typeface="Times New Roman"/>
                <a:cs typeface="Times New Roman"/>
              </a:rPr>
              <a:t>be</a:t>
            </a:r>
            <a:r>
              <a:rPr sz="1700" spc="30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700" dirty="0">
                <a:solidFill>
                  <a:srgbClr val="272424"/>
                </a:solidFill>
                <a:latin typeface="Times New Roman"/>
                <a:cs typeface="Times New Roman"/>
              </a:rPr>
              <a:t>validated</a:t>
            </a:r>
            <a:r>
              <a:rPr sz="1700" spc="30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700" dirty="0">
                <a:solidFill>
                  <a:srgbClr val="272424"/>
                </a:solidFill>
                <a:latin typeface="Times New Roman"/>
                <a:cs typeface="Times New Roman"/>
              </a:rPr>
              <a:t>in</a:t>
            </a:r>
            <a:r>
              <a:rPr sz="1700" spc="30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700" dirty="0">
                <a:solidFill>
                  <a:srgbClr val="272424"/>
                </a:solidFill>
                <a:latin typeface="Times New Roman"/>
                <a:cs typeface="Times New Roman"/>
              </a:rPr>
              <a:t>its</a:t>
            </a:r>
            <a:r>
              <a:rPr sz="1700" spc="30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700" spc="-10" dirty="0">
                <a:solidFill>
                  <a:srgbClr val="272424"/>
                </a:solidFill>
                <a:latin typeface="Times New Roman"/>
                <a:cs typeface="Times New Roman"/>
              </a:rPr>
              <a:t>evidence</a:t>
            </a:r>
            <a:endParaRPr sz="1700">
              <a:latin typeface="Times New Roman"/>
              <a:cs typeface="Times New Roman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9864605" y="5945798"/>
            <a:ext cx="3848100" cy="19685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50000"/>
              </a:lnSpc>
              <a:spcBef>
                <a:spcPts val="100"/>
              </a:spcBef>
            </a:pPr>
            <a:r>
              <a:rPr sz="1700" dirty="0">
                <a:solidFill>
                  <a:srgbClr val="272424"/>
                </a:solidFill>
                <a:latin typeface="Times New Roman"/>
                <a:cs typeface="Times New Roman"/>
              </a:rPr>
              <a:t>pack</a:t>
            </a:r>
            <a:r>
              <a:rPr sz="1700" spc="215" dirty="0">
                <a:solidFill>
                  <a:srgbClr val="272424"/>
                </a:solidFill>
                <a:latin typeface="Times New Roman"/>
                <a:cs typeface="Times New Roman"/>
              </a:rPr>
              <a:t>  </a:t>
            </a:r>
            <a:r>
              <a:rPr sz="1700" dirty="0">
                <a:solidFill>
                  <a:srgbClr val="272424"/>
                </a:solidFill>
                <a:latin typeface="Times New Roman"/>
                <a:cs typeface="Times New Roman"/>
              </a:rPr>
              <a:t>to</a:t>
            </a:r>
            <a:r>
              <a:rPr sz="1700" spc="220" dirty="0">
                <a:solidFill>
                  <a:srgbClr val="272424"/>
                </a:solidFill>
                <a:latin typeface="Times New Roman"/>
                <a:cs typeface="Times New Roman"/>
              </a:rPr>
              <a:t>  </a:t>
            </a:r>
            <a:r>
              <a:rPr sz="1700" dirty="0">
                <a:solidFill>
                  <a:srgbClr val="272424"/>
                </a:solidFill>
                <a:latin typeface="Times New Roman"/>
                <a:cs typeface="Times New Roman"/>
              </a:rPr>
              <a:t>avoid</a:t>
            </a:r>
            <a:r>
              <a:rPr sz="1700" spc="220" dirty="0">
                <a:solidFill>
                  <a:srgbClr val="272424"/>
                </a:solidFill>
                <a:latin typeface="Times New Roman"/>
                <a:cs typeface="Times New Roman"/>
              </a:rPr>
              <a:t>  </a:t>
            </a:r>
            <a:r>
              <a:rPr sz="1700" dirty="0">
                <a:solidFill>
                  <a:srgbClr val="272424"/>
                </a:solidFill>
                <a:latin typeface="Times New Roman"/>
                <a:cs typeface="Times New Roman"/>
              </a:rPr>
              <a:t>over-generalising</a:t>
            </a:r>
            <a:r>
              <a:rPr sz="1700" spc="215" dirty="0">
                <a:solidFill>
                  <a:srgbClr val="272424"/>
                </a:solidFill>
                <a:latin typeface="Times New Roman"/>
                <a:cs typeface="Times New Roman"/>
              </a:rPr>
              <a:t>  </a:t>
            </a:r>
            <a:r>
              <a:rPr sz="1700" spc="-10" dirty="0">
                <a:solidFill>
                  <a:srgbClr val="272424"/>
                </a:solidFill>
                <a:latin typeface="Times New Roman"/>
                <a:cs typeface="Times New Roman"/>
              </a:rPr>
              <a:t>vendor </a:t>
            </a:r>
            <a:r>
              <a:rPr sz="1700" dirty="0">
                <a:solidFill>
                  <a:srgbClr val="272424"/>
                </a:solidFill>
                <a:latin typeface="Times New Roman"/>
                <a:cs typeface="Times New Roman"/>
              </a:rPr>
              <a:t>claims</a:t>
            </a:r>
            <a:r>
              <a:rPr sz="1700" spc="254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700" dirty="0">
                <a:solidFill>
                  <a:srgbClr val="272424"/>
                </a:solidFill>
                <a:latin typeface="Times New Roman"/>
                <a:cs typeface="Times New Roman"/>
              </a:rPr>
              <a:t>(Edge</a:t>
            </a:r>
            <a:r>
              <a:rPr sz="1700" spc="26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700" dirty="0">
                <a:solidFill>
                  <a:srgbClr val="272424"/>
                </a:solidFill>
                <a:latin typeface="Times New Roman"/>
                <a:cs typeface="Times New Roman"/>
              </a:rPr>
              <a:t>Delta,</a:t>
            </a:r>
            <a:r>
              <a:rPr sz="1700" spc="26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700" dirty="0">
                <a:solidFill>
                  <a:srgbClr val="272424"/>
                </a:solidFill>
                <a:latin typeface="Times New Roman"/>
                <a:cs typeface="Times New Roman"/>
              </a:rPr>
              <a:t>2025;</a:t>
            </a:r>
            <a:r>
              <a:rPr sz="1700" spc="26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700" dirty="0">
                <a:solidFill>
                  <a:srgbClr val="272424"/>
                </a:solidFill>
                <a:latin typeface="Times New Roman"/>
                <a:cs typeface="Times New Roman"/>
              </a:rPr>
              <a:t>AWS</a:t>
            </a:r>
            <a:r>
              <a:rPr sz="1700" spc="26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700" dirty="0">
                <a:solidFill>
                  <a:srgbClr val="272424"/>
                </a:solidFill>
                <a:latin typeface="Times New Roman"/>
                <a:cs typeface="Times New Roman"/>
              </a:rPr>
              <a:t>Big</a:t>
            </a:r>
            <a:r>
              <a:rPr sz="1700" spc="26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700" spc="-20" dirty="0">
                <a:solidFill>
                  <a:srgbClr val="272424"/>
                </a:solidFill>
                <a:latin typeface="Times New Roman"/>
                <a:cs typeface="Times New Roman"/>
              </a:rPr>
              <a:t>Data </a:t>
            </a:r>
            <a:r>
              <a:rPr sz="1700" dirty="0">
                <a:solidFill>
                  <a:srgbClr val="272424"/>
                </a:solidFill>
                <a:latin typeface="Times New Roman"/>
                <a:cs typeface="Times New Roman"/>
              </a:rPr>
              <a:t>Blog</a:t>
            </a:r>
            <a:r>
              <a:rPr sz="1700" spc="16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700" dirty="0">
                <a:solidFill>
                  <a:srgbClr val="272424"/>
                </a:solidFill>
                <a:latin typeface="Times New Roman"/>
                <a:cs typeface="Times New Roman"/>
              </a:rPr>
              <a:t>exemplars).</a:t>
            </a:r>
            <a:r>
              <a:rPr sz="1700" spc="16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700" dirty="0">
                <a:solidFill>
                  <a:srgbClr val="272424"/>
                </a:solidFill>
                <a:latin typeface="Times New Roman"/>
                <a:cs typeface="Times New Roman"/>
              </a:rPr>
              <a:t>(Edge</a:t>
            </a:r>
            <a:r>
              <a:rPr sz="1700" spc="16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700" dirty="0">
                <a:solidFill>
                  <a:srgbClr val="272424"/>
                </a:solidFill>
                <a:latin typeface="Times New Roman"/>
                <a:cs typeface="Times New Roman"/>
              </a:rPr>
              <a:t>Delta,</a:t>
            </a:r>
            <a:r>
              <a:rPr sz="1700" spc="16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700" dirty="0">
                <a:solidFill>
                  <a:srgbClr val="272424"/>
                </a:solidFill>
                <a:latin typeface="Times New Roman"/>
                <a:cs typeface="Times New Roman"/>
              </a:rPr>
              <a:t>2025;</a:t>
            </a:r>
            <a:r>
              <a:rPr sz="1700" spc="16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700" spc="-25" dirty="0">
                <a:solidFill>
                  <a:srgbClr val="272424"/>
                </a:solidFill>
                <a:latin typeface="Times New Roman"/>
                <a:cs typeface="Times New Roman"/>
              </a:rPr>
              <a:t>AWS </a:t>
            </a:r>
            <a:r>
              <a:rPr sz="1700" dirty="0">
                <a:solidFill>
                  <a:srgbClr val="272424"/>
                </a:solidFill>
                <a:latin typeface="Times New Roman"/>
                <a:cs typeface="Times New Roman"/>
              </a:rPr>
              <a:t>Big</a:t>
            </a:r>
            <a:r>
              <a:rPr sz="1700" spc="36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700" dirty="0">
                <a:solidFill>
                  <a:srgbClr val="272424"/>
                </a:solidFill>
                <a:latin typeface="Times New Roman"/>
                <a:cs typeface="Times New Roman"/>
              </a:rPr>
              <a:t>Data</a:t>
            </a:r>
            <a:r>
              <a:rPr sz="1700" spc="36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700" dirty="0">
                <a:solidFill>
                  <a:srgbClr val="272424"/>
                </a:solidFill>
                <a:latin typeface="Times New Roman"/>
                <a:cs typeface="Times New Roman"/>
              </a:rPr>
              <a:t>Blog/StackOverflow</a:t>
            </a:r>
            <a:r>
              <a:rPr sz="1700" spc="36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700" spc="-10" dirty="0">
                <a:solidFill>
                  <a:srgbClr val="272424"/>
                </a:solidFill>
                <a:latin typeface="Times New Roman"/>
                <a:cs typeface="Times New Roman"/>
              </a:rPr>
              <a:t>exemplars). </a:t>
            </a:r>
            <a:r>
              <a:rPr sz="1700" dirty="0">
                <a:solidFill>
                  <a:srgbClr val="272424"/>
                </a:solidFill>
                <a:latin typeface="Times New Roman"/>
                <a:cs typeface="Times New Roman"/>
              </a:rPr>
              <a:t>(</a:t>
            </a:r>
            <a:r>
              <a:rPr sz="1700" u="sng" dirty="0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  <a:latin typeface="Times New Roman"/>
                <a:cs typeface="Times New Roman"/>
              </a:rPr>
              <a:t>Edge </a:t>
            </a:r>
            <a:r>
              <a:rPr sz="1700" u="sng" spc="-10" dirty="0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  <a:latin typeface="Times New Roman"/>
                <a:cs typeface="Times New Roman"/>
              </a:rPr>
              <a:t>Delta</a:t>
            </a:r>
            <a:r>
              <a:rPr sz="1700" spc="-10" dirty="0">
                <a:solidFill>
                  <a:srgbClr val="272424"/>
                </a:solidFill>
                <a:latin typeface="Times New Roman"/>
                <a:cs typeface="Times New Roman"/>
              </a:rPr>
              <a:t>)</a:t>
            </a:r>
            <a:endParaRPr sz="1700">
              <a:latin typeface="Times New Roman"/>
              <a:cs typeface="Times New Roman"/>
            </a:endParaRPr>
          </a:p>
        </p:txBody>
      </p:sp>
      <p:pic>
        <p:nvPicPr>
          <p:cNvPr id="27" name="object 2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427431" y="7784426"/>
            <a:ext cx="2202967" cy="445173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427431" y="7784425"/>
            <a:ext cx="2202967" cy="44517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635">
              <a:lnSpc>
                <a:spcPct val="100000"/>
              </a:lnSpc>
              <a:spcBef>
                <a:spcPts val="95"/>
              </a:spcBef>
            </a:pPr>
            <a:r>
              <a:rPr sz="4400" b="0" spc="-195" dirty="0">
                <a:latin typeface="Arial MT"/>
                <a:cs typeface="Arial MT"/>
              </a:rPr>
              <a:t>Conclusion</a:t>
            </a:r>
            <a:endParaRPr sz="44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57985" y="1778263"/>
            <a:ext cx="12561570" cy="4597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50000"/>
              </a:lnSpc>
              <a:spcBef>
                <a:spcPts val="100"/>
              </a:spcBef>
            </a:pPr>
            <a:r>
              <a:rPr sz="2000" dirty="0">
                <a:latin typeface="Times New Roman"/>
                <a:cs typeface="Times New Roman"/>
              </a:rPr>
              <a:t>AROAS</a:t>
            </a:r>
            <a:r>
              <a:rPr sz="2000" spc="229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solves</a:t>
            </a:r>
            <a:r>
              <a:rPr sz="2000" spc="229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229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growing</a:t>
            </a:r>
            <a:r>
              <a:rPr sz="2000" spc="229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challenge</a:t>
            </a:r>
            <a:r>
              <a:rPr sz="2000" spc="229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229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scattered</a:t>
            </a:r>
            <a:r>
              <a:rPr sz="2000" spc="229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research</a:t>
            </a:r>
            <a:r>
              <a:rPr sz="2000" spc="229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data</a:t>
            </a:r>
            <a:r>
              <a:rPr sz="2000" spc="229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through</a:t>
            </a:r>
            <a:r>
              <a:rPr sz="2000" spc="229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229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clean,</a:t>
            </a:r>
            <a:r>
              <a:rPr sz="2000" spc="229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tri-agent</a:t>
            </a:r>
            <a:r>
              <a:rPr sz="2000" spc="229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design—Crawler,</a:t>
            </a:r>
            <a:r>
              <a:rPr sz="2000" spc="229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Processor, </a:t>
            </a:r>
            <a:r>
              <a:rPr sz="2000" dirty="0">
                <a:latin typeface="Times New Roman"/>
                <a:cs typeface="Times New Roman"/>
              </a:rPr>
              <a:t>and</a:t>
            </a:r>
            <a:r>
              <a:rPr sz="2000" spc="37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Storage/Notifier—that</a:t>
            </a:r>
            <a:r>
              <a:rPr sz="2000" spc="36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splits</a:t>
            </a:r>
            <a:r>
              <a:rPr sz="2000" spc="37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tasks,</a:t>
            </a:r>
            <a:r>
              <a:rPr sz="2000" spc="37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limits</a:t>
            </a:r>
            <a:r>
              <a:rPr sz="2000" spc="37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failure,</a:t>
            </a:r>
            <a:r>
              <a:rPr sz="2000" spc="37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and</a:t>
            </a:r>
            <a:r>
              <a:rPr sz="2000" spc="37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stays</a:t>
            </a:r>
            <a:r>
              <a:rPr sz="2000" spc="37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reproducible.</a:t>
            </a:r>
            <a:r>
              <a:rPr sz="2000" spc="37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Using</a:t>
            </a:r>
            <a:r>
              <a:rPr sz="2000" spc="37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TF–IDF</a:t>
            </a:r>
            <a:r>
              <a:rPr sz="2000" spc="37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ensures</a:t>
            </a:r>
            <a:r>
              <a:rPr sz="2000" spc="37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fast,</a:t>
            </a:r>
            <a:r>
              <a:rPr sz="2000" spc="37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explainable </a:t>
            </a:r>
            <a:r>
              <a:rPr sz="2000" dirty="0">
                <a:latin typeface="Times New Roman"/>
                <a:cs typeface="Times New Roman"/>
              </a:rPr>
              <a:t>ranking</a:t>
            </a:r>
            <a:r>
              <a:rPr sz="2000" spc="195" dirty="0">
                <a:latin typeface="Times New Roman"/>
                <a:cs typeface="Times New Roman"/>
              </a:rPr>
              <a:t>  </a:t>
            </a:r>
            <a:r>
              <a:rPr sz="2000" dirty="0">
                <a:latin typeface="Times New Roman"/>
                <a:cs typeface="Times New Roman"/>
              </a:rPr>
              <a:t>suited</a:t>
            </a:r>
            <a:r>
              <a:rPr sz="2000" spc="210" dirty="0">
                <a:latin typeface="Times New Roman"/>
                <a:cs typeface="Times New Roman"/>
              </a:rPr>
              <a:t>  </a:t>
            </a:r>
            <a:r>
              <a:rPr sz="2000" dirty="0">
                <a:latin typeface="Times New Roman"/>
                <a:cs typeface="Times New Roman"/>
              </a:rPr>
              <a:t>for</a:t>
            </a:r>
            <a:r>
              <a:rPr sz="2000" spc="204" dirty="0">
                <a:latin typeface="Times New Roman"/>
                <a:cs typeface="Times New Roman"/>
              </a:rPr>
              <a:t>  </a:t>
            </a:r>
            <a:r>
              <a:rPr sz="2000" dirty="0">
                <a:latin typeface="Times New Roman"/>
                <a:cs typeface="Times New Roman"/>
              </a:rPr>
              <a:t>academic</a:t>
            </a:r>
            <a:r>
              <a:rPr sz="2000" spc="210" dirty="0">
                <a:latin typeface="Times New Roman"/>
                <a:cs typeface="Times New Roman"/>
              </a:rPr>
              <a:t>  </a:t>
            </a:r>
            <a:r>
              <a:rPr sz="2000" dirty="0">
                <a:latin typeface="Times New Roman"/>
                <a:cs typeface="Times New Roman"/>
              </a:rPr>
              <a:t>assessment,</a:t>
            </a:r>
            <a:r>
              <a:rPr sz="2000" spc="204" dirty="0">
                <a:latin typeface="Times New Roman"/>
                <a:cs typeface="Times New Roman"/>
              </a:rPr>
              <a:t>  </a:t>
            </a:r>
            <a:r>
              <a:rPr sz="2000" dirty="0">
                <a:latin typeface="Times New Roman"/>
                <a:cs typeface="Times New Roman"/>
              </a:rPr>
              <a:t>while</a:t>
            </a:r>
            <a:r>
              <a:rPr sz="2000" spc="210" dirty="0">
                <a:latin typeface="Times New Roman"/>
                <a:cs typeface="Times New Roman"/>
              </a:rPr>
              <a:t> 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204" dirty="0">
                <a:latin typeface="Times New Roman"/>
                <a:cs typeface="Times New Roman"/>
              </a:rPr>
              <a:t>  </a:t>
            </a:r>
            <a:r>
              <a:rPr sz="2000" dirty="0">
                <a:latin typeface="Times New Roman"/>
                <a:cs typeface="Times New Roman"/>
              </a:rPr>
              <a:t>stack—Scrapy,</a:t>
            </a:r>
            <a:r>
              <a:rPr sz="2000" spc="210" dirty="0">
                <a:latin typeface="Times New Roman"/>
                <a:cs typeface="Times New Roman"/>
              </a:rPr>
              <a:t>  </a:t>
            </a:r>
            <a:r>
              <a:rPr sz="2000" dirty="0">
                <a:latin typeface="Times New Roman"/>
                <a:cs typeface="Times New Roman"/>
              </a:rPr>
              <a:t>Selenium,</a:t>
            </a:r>
            <a:r>
              <a:rPr sz="2000" spc="204" dirty="0">
                <a:latin typeface="Times New Roman"/>
                <a:cs typeface="Times New Roman"/>
              </a:rPr>
              <a:t>  </a:t>
            </a:r>
            <a:r>
              <a:rPr sz="2000" dirty="0">
                <a:latin typeface="Times New Roman"/>
                <a:cs typeface="Times New Roman"/>
              </a:rPr>
              <a:t>Beautiful</a:t>
            </a:r>
            <a:r>
              <a:rPr sz="2000" spc="210" dirty="0">
                <a:latin typeface="Times New Roman"/>
                <a:cs typeface="Times New Roman"/>
              </a:rPr>
              <a:t>  </a:t>
            </a:r>
            <a:r>
              <a:rPr sz="2000" dirty="0">
                <a:latin typeface="Times New Roman"/>
                <a:cs typeface="Times New Roman"/>
              </a:rPr>
              <a:t>Soup,</a:t>
            </a:r>
            <a:r>
              <a:rPr sz="2000" spc="204" dirty="0">
                <a:latin typeface="Times New Roman"/>
                <a:cs typeface="Times New Roman"/>
              </a:rPr>
              <a:t>  </a:t>
            </a:r>
            <a:r>
              <a:rPr sz="2000" dirty="0">
                <a:latin typeface="Times New Roman"/>
                <a:cs typeface="Times New Roman"/>
              </a:rPr>
              <a:t>scikit-learn,</a:t>
            </a:r>
            <a:r>
              <a:rPr sz="2000" spc="210" dirty="0">
                <a:latin typeface="Times New Roman"/>
                <a:cs typeface="Times New Roman"/>
              </a:rPr>
              <a:t>  </a:t>
            </a:r>
            <a:r>
              <a:rPr sz="2000" spc="-25" dirty="0">
                <a:latin typeface="Times New Roman"/>
                <a:cs typeface="Times New Roman"/>
              </a:rPr>
              <a:t>and </a:t>
            </a:r>
            <a:r>
              <a:rPr sz="2000" dirty="0">
                <a:latin typeface="Times New Roman"/>
                <a:cs typeface="Times New Roman"/>
              </a:rPr>
              <a:t>SQLAlchemy—balances reliability with </a:t>
            </a:r>
            <a:r>
              <a:rPr sz="2000" spc="-10" dirty="0">
                <a:latin typeface="Times New Roman"/>
                <a:cs typeface="Times New Roman"/>
              </a:rPr>
              <a:t>transparency.</a:t>
            </a:r>
            <a:endParaRPr sz="20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300"/>
              </a:spcBef>
            </a:pPr>
            <a:endParaRPr sz="2000" dirty="0">
              <a:latin typeface="Times New Roman"/>
              <a:cs typeface="Times New Roman"/>
            </a:endParaRPr>
          </a:p>
          <a:p>
            <a:pPr marL="12700" marR="5080" algn="just">
              <a:lnSpc>
                <a:spcPct val="150000"/>
              </a:lnSpc>
            </a:pPr>
            <a:r>
              <a:rPr sz="2000" dirty="0">
                <a:latin typeface="Times New Roman"/>
                <a:cs typeface="Times New Roman"/>
              </a:rPr>
              <a:t>Governance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is</a:t>
            </a:r>
            <a:r>
              <a:rPr sz="2000" spc="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built-in: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AROAS</a:t>
            </a:r>
            <a:r>
              <a:rPr sz="2000" spc="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respects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robots.txt,</a:t>
            </a:r>
            <a:r>
              <a:rPr sz="2000" spc="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limits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personal</a:t>
            </a:r>
            <a:r>
              <a:rPr sz="2000" spc="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data,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and</a:t>
            </a:r>
            <a:r>
              <a:rPr sz="2000" spc="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tracks</a:t>
            </a:r>
            <a:r>
              <a:rPr sz="2000" spc="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every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process</a:t>
            </a:r>
            <a:r>
              <a:rPr sz="2000" spc="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for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audit.</a:t>
            </a:r>
            <a:r>
              <a:rPr sz="2000" spc="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workflow, </a:t>
            </a:r>
            <a:r>
              <a:rPr sz="2000" dirty="0">
                <a:latin typeface="Times New Roman"/>
                <a:cs typeface="Times New Roman"/>
              </a:rPr>
              <a:t>organized in three sprints, delivers verifiable results and repeatable </a:t>
            </a:r>
            <a:r>
              <a:rPr sz="2000" spc="-10" dirty="0">
                <a:latin typeface="Times New Roman"/>
                <a:cs typeface="Times New Roman"/>
              </a:rPr>
              <a:t>builds.</a:t>
            </a:r>
            <a:endParaRPr sz="20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300"/>
              </a:spcBef>
            </a:pPr>
            <a:endParaRPr sz="2000" dirty="0">
              <a:latin typeface="Times New Roman"/>
              <a:cs typeface="Times New Roman"/>
            </a:endParaRPr>
          </a:p>
          <a:p>
            <a:pPr marL="12700" marR="5080" algn="just">
              <a:lnSpc>
                <a:spcPct val="150000"/>
              </a:lnSpc>
            </a:pPr>
            <a:r>
              <a:rPr sz="2000" dirty="0">
                <a:latin typeface="Times New Roman"/>
                <a:cs typeface="Times New Roman"/>
              </a:rPr>
              <a:t>Overall,</a:t>
            </a:r>
            <a:r>
              <a:rPr sz="2000" spc="3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AROAS</a:t>
            </a:r>
            <a:r>
              <a:rPr sz="2000" spc="3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provides</a:t>
            </a:r>
            <a:r>
              <a:rPr sz="2000" spc="3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3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clear,</a:t>
            </a:r>
            <a:r>
              <a:rPr sz="2000" spc="3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ethical,</a:t>
            </a:r>
            <a:r>
              <a:rPr sz="2000" spc="3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and</a:t>
            </a:r>
            <a:r>
              <a:rPr sz="2000" spc="3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testable</a:t>
            </a:r>
            <a:r>
              <a:rPr sz="2000" spc="3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foundation</a:t>
            </a:r>
            <a:r>
              <a:rPr sz="2000" spc="3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for</a:t>
            </a:r>
            <a:r>
              <a:rPr sz="2000" spc="3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automated</a:t>
            </a:r>
            <a:r>
              <a:rPr sz="2000" spc="3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research</a:t>
            </a:r>
            <a:r>
              <a:rPr sz="2000" spc="3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discovery,</a:t>
            </a:r>
            <a:r>
              <a:rPr sz="2000" spc="3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ready</a:t>
            </a:r>
            <a:r>
              <a:rPr sz="2000" spc="3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for</a:t>
            </a:r>
            <a:r>
              <a:rPr sz="2000" spc="33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future </a:t>
            </a:r>
            <a:r>
              <a:rPr sz="2000" dirty="0">
                <a:latin typeface="Times New Roman"/>
                <a:cs typeface="Times New Roman"/>
              </a:rPr>
              <a:t>upgrades like neural rerankers or advanced graph </a:t>
            </a:r>
            <a:r>
              <a:rPr sz="2000" spc="-10" dirty="0">
                <a:latin typeface="Times New Roman"/>
                <a:cs typeface="Times New Roman"/>
              </a:rPr>
              <a:t>analysis.</a:t>
            </a:r>
            <a:endParaRPr sz="20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995"/>
    </mc:Choice>
    <mc:Fallback xmlns="">
      <p:transition spd="slow" advTm="25995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427431" y="7784425"/>
            <a:ext cx="2202967" cy="44517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635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References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33559" y="1520500"/>
            <a:ext cx="13833847" cy="161825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28697" y="1840539"/>
            <a:ext cx="1057510" cy="161478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33559" y="2236780"/>
            <a:ext cx="13908856" cy="161825"/>
          </a:xfrm>
          <a:prstGeom prst="rect">
            <a:avLst/>
          </a:prstGeom>
        </p:spPr>
      </p:pic>
      <p:sp>
        <p:nvSpPr>
          <p:cNvPr id="7" name="object 7"/>
          <p:cNvSpPr/>
          <p:nvPr/>
        </p:nvSpPr>
        <p:spPr>
          <a:xfrm>
            <a:off x="426266" y="2556819"/>
            <a:ext cx="443230" cy="161925"/>
          </a:xfrm>
          <a:custGeom>
            <a:avLst/>
            <a:gdLst/>
            <a:ahLst/>
            <a:cxnLst/>
            <a:rect l="l" t="t" r="r" b="b"/>
            <a:pathLst>
              <a:path w="443230" h="161925">
                <a:moveTo>
                  <a:pt x="6598" y="36549"/>
                </a:moveTo>
                <a:lnTo>
                  <a:pt x="3385" y="36549"/>
                </a:lnTo>
                <a:lnTo>
                  <a:pt x="4896" y="28985"/>
                </a:lnTo>
                <a:lnTo>
                  <a:pt x="28012" y="3299"/>
                </a:lnTo>
                <a:lnTo>
                  <a:pt x="36983" y="3299"/>
                </a:lnTo>
                <a:lnTo>
                  <a:pt x="65155" y="16581"/>
                </a:lnTo>
                <a:lnTo>
                  <a:pt x="26594" y="16581"/>
                </a:lnTo>
                <a:lnTo>
                  <a:pt x="21400" y="18274"/>
                </a:lnTo>
                <a:lnTo>
                  <a:pt x="12197" y="25046"/>
                </a:lnTo>
                <a:lnTo>
                  <a:pt x="8797" y="30009"/>
                </a:lnTo>
                <a:lnTo>
                  <a:pt x="6598" y="36549"/>
                </a:lnTo>
                <a:close/>
              </a:path>
              <a:path w="443230" h="161925">
                <a:moveTo>
                  <a:pt x="69453" y="123452"/>
                </a:moveTo>
                <a:lnTo>
                  <a:pt x="0" y="123452"/>
                </a:lnTo>
                <a:lnTo>
                  <a:pt x="0" y="120240"/>
                </a:lnTo>
                <a:lnTo>
                  <a:pt x="14189" y="106903"/>
                </a:lnTo>
                <a:lnTo>
                  <a:pt x="26110" y="94846"/>
                </a:lnTo>
                <a:lnTo>
                  <a:pt x="52523" y="57624"/>
                </a:lnTo>
                <a:lnTo>
                  <a:pt x="55649" y="42192"/>
                </a:lnTo>
                <a:lnTo>
                  <a:pt x="55649" y="34726"/>
                </a:lnTo>
                <a:lnTo>
                  <a:pt x="53363" y="28591"/>
                </a:lnTo>
                <a:lnTo>
                  <a:pt x="44218" y="18983"/>
                </a:lnTo>
                <a:lnTo>
                  <a:pt x="38749" y="16581"/>
                </a:lnTo>
                <a:lnTo>
                  <a:pt x="65155" y="16581"/>
                </a:lnTo>
                <a:lnTo>
                  <a:pt x="67297" y="18636"/>
                </a:lnTo>
                <a:lnTo>
                  <a:pt x="70494" y="25871"/>
                </a:lnTo>
                <a:lnTo>
                  <a:pt x="70494" y="40167"/>
                </a:lnTo>
                <a:lnTo>
                  <a:pt x="52198" y="74114"/>
                </a:lnTo>
                <a:lnTo>
                  <a:pt x="22197" y="106740"/>
                </a:lnTo>
                <a:lnTo>
                  <a:pt x="18491" y="110343"/>
                </a:lnTo>
                <a:lnTo>
                  <a:pt x="74224" y="110343"/>
                </a:lnTo>
                <a:lnTo>
                  <a:pt x="69453" y="123452"/>
                </a:lnTo>
                <a:close/>
              </a:path>
              <a:path w="443230" h="161925">
                <a:moveTo>
                  <a:pt x="74224" y="110343"/>
                </a:moveTo>
                <a:lnTo>
                  <a:pt x="55475" y="110343"/>
                </a:lnTo>
                <a:lnTo>
                  <a:pt x="59859" y="110112"/>
                </a:lnTo>
                <a:lnTo>
                  <a:pt x="64895" y="109186"/>
                </a:lnTo>
                <a:lnTo>
                  <a:pt x="67166" y="108245"/>
                </a:lnTo>
                <a:lnTo>
                  <a:pt x="71218" y="105409"/>
                </a:lnTo>
                <a:lnTo>
                  <a:pt x="72983" y="103398"/>
                </a:lnTo>
                <a:lnTo>
                  <a:pt x="74488" y="100793"/>
                </a:lnTo>
                <a:lnTo>
                  <a:pt x="77700" y="100793"/>
                </a:lnTo>
                <a:lnTo>
                  <a:pt x="74308" y="110112"/>
                </a:lnTo>
                <a:lnTo>
                  <a:pt x="74224" y="110343"/>
                </a:lnTo>
                <a:close/>
              </a:path>
              <a:path w="443230" h="161925">
                <a:moveTo>
                  <a:pt x="134681" y="125536"/>
                </a:moveTo>
                <a:lnTo>
                  <a:pt x="129009" y="125536"/>
                </a:lnTo>
                <a:lnTo>
                  <a:pt x="120940" y="124293"/>
                </a:lnTo>
                <a:lnTo>
                  <a:pt x="93870" y="87185"/>
                </a:lnTo>
                <a:lnTo>
                  <a:pt x="91575" y="63462"/>
                </a:lnTo>
                <a:lnTo>
                  <a:pt x="91884" y="55565"/>
                </a:lnTo>
                <a:lnTo>
                  <a:pt x="104657" y="17916"/>
                </a:lnTo>
                <a:lnTo>
                  <a:pt x="124321" y="3299"/>
                </a:lnTo>
                <a:lnTo>
                  <a:pt x="129877" y="3299"/>
                </a:lnTo>
                <a:lnTo>
                  <a:pt x="136475" y="4161"/>
                </a:lnTo>
                <a:lnTo>
                  <a:pt x="142726" y="6749"/>
                </a:lnTo>
                <a:lnTo>
                  <a:pt x="145726" y="8942"/>
                </a:lnTo>
                <a:lnTo>
                  <a:pt x="126027" y="8942"/>
                </a:lnTo>
                <a:lnTo>
                  <a:pt x="122353" y="10794"/>
                </a:lnTo>
                <a:lnTo>
                  <a:pt x="115118" y="19128"/>
                </a:lnTo>
                <a:lnTo>
                  <a:pt x="112383" y="26413"/>
                </a:lnTo>
                <a:lnTo>
                  <a:pt x="112282" y="26681"/>
                </a:lnTo>
                <a:lnTo>
                  <a:pt x="108561" y="65285"/>
                </a:lnTo>
                <a:lnTo>
                  <a:pt x="108520" y="67456"/>
                </a:lnTo>
                <a:lnTo>
                  <a:pt x="108682" y="72464"/>
                </a:lnTo>
                <a:lnTo>
                  <a:pt x="108709" y="73321"/>
                </a:lnTo>
                <a:lnTo>
                  <a:pt x="108817" y="76664"/>
                </a:lnTo>
                <a:lnTo>
                  <a:pt x="108894" y="79051"/>
                </a:lnTo>
                <a:lnTo>
                  <a:pt x="110018" y="89529"/>
                </a:lnTo>
                <a:lnTo>
                  <a:pt x="111767" y="98276"/>
                </a:lnTo>
                <a:lnTo>
                  <a:pt x="111890" y="98889"/>
                </a:lnTo>
                <a:lnTo>
                  <a:pt x="114510" y="107131"/>
                </a:lnTo>
                <a:lnTo>
                  <a:pt x="117809" y="115755"/>
                </a:lnTo>
                <a:lnTo>
                  <a:pt x="122729" y="120067"/>
                </a:lnTo>
                <a:lnTo>
                  <a:pt x="145262" y="120067"/>
                </a:lnTo>
                <a:lnTo>
                  <a:pt x="140570" y="123380"/>
                </a:lnTo>
                <a:lnTo>
                  <a:pt x="134681" y="125536"/>
                </a:lnTo>
                <a:close/>
              </a:path>
              <a:path w="443230" h="161925">
                <a:moveTo>
                  <a:pt x="145262" y="120067"/>
                </a:moveTo>
                <a:lnTo>
                  <a:pt x="132395" y="120067"/>
                </a:lnTo>
                <a:lnTo>
                  <a:pt x="135636" y="118663"/>
                </a:lnTo>
                <a:lnTo>
                  <a:pt x="142349" y="113049"/>
                </a:lnTo>
                <a:lnTo>
                  <a:pt x="150320" y="73321"/>
                </a:lnTo>
                <a:lnTo>
                  <a:pt x="150330" y="49593"/>
                </a:lnTo>
                <a:lnTo>
                  <a:pt x="149584" y="41172"/>
                </a:lnTo>
                <a:lnTo>
                  <a:pt x="148282" y="33191"/>
                </a:lnTo>
                <a:lnTo>
                  <a:pt x="146621" y="26681"/>
                </a:lnTo>
                <a:lnTo>
                  <a:pt x="146553" y="26413"/>
                </a:lnTo>
                <a:lnTo>
                  <a:pt x="146459" y="26044"/>
                </a:lnTo>
                <a:lnTo>
                  <a:pt x="132886" y="8942"/>
                </a:lnTo>
                <a:lnTo>
                  <a:pt x="145726" y="8942"/>
                </a:lnTo>
                <a:lnTo>
                  <a:pt x="166801" y="49593"/>
                </a:lnTo>
                <a:lnTo>
                  <a:pt x="167642" y="63462"/>
                </a:lnTo>
                <a:lnTo>
                  <a:pt x="167305" y="72464"/>
                </a:lnTo>
                <a:lnTo>
                  <a:pt x="167273" y="73321"/>
                </a:lnTo>
                <a:lnTo>
                  <a:pt x="155021" y="110636"/>
                </a:lnTo>
                <a:lnTo>
                  <a:pt x="146676" y="119068"/>
                </a:lnTo>
                <a:lnTo>
                  <a:pt x="145262" y="120067"/>
                </a:lnTo>
                <a:close/>
              </a:path>
              <a:path w="443230" h="161925">
                <a:moveTo>
                  <a:pt x="184398" y="36549"/>
                </a:moveTo>
                <a:lnTo>
                  <a:pt x="181185" y="36549"/>
                </a:lnTo>
                <a:lnTo>
                  <a:pt x="182696" y="28985"/>
                </a:lnTo>
                <a:lnTo>
                  <a:pt x="205812" y="3299"/>
                </a:lnTo>
                <a:lnTo>
                  <a:pt x="214783" y="3299"/>
                </a:lnTo>
                <a:lnTo>
                  <a:pt x="242955" y="16581"/>
                </a:lnTo>
                <a:lnTo>
                  <a:pt x="204394" y="16581"/>
                </a:lnTo>
                <a:lnTo>
                  <a:pt x="199200" y="18274"/>
                </a:lnTo>
                <a:lnTo>
                  <a:pt x="189997" y="25046"/>
                </a:lnTo>
                <a:lnTo>
                  <a:pt x="186597" y="30009"/>
                </a:lnTo>
                <a:lnTo>
                  <a:pt x="184398" y="36549"/>
                </a:lnTo>
                <a:close/>
              </a:path>
              <a:path w="443230" h="161925">
                <a:moveTo>
                  <a:pt x="247253" y="123452"/>
                </a:moveTo>
                <a:lnTo>
                  <a:pt x="177800" y="123452"/>
                </a:lnTo>
                <a:lnTo>
                  <a:pt x="177800" y="120240"/>
                </a:lnTo>
                <a:lnTo>
                  <a:pt x="191989" y="106903"/>
                </a:lnTo>
                <a:lnTo>
                  <a:pt x="203910" y="94846"/>
                </a:lnTo>
                <a:lnTo>
                  <a:pt x="230323" y="57624"/>
                </a:lnTo>
                <a:lnTo>
                  <a:pt x="233449" y="42192"/>
                </a:lnTo>
                <a:lnTo>
                  <a:pt x="233449" y="34726"/>
                </a:lnTo>
                <a:lnTo>
                  <a:pt x="231163" y="28591"/>
                </a:lnTo>
                <a:lnTo>
                  <a:pt x="222018" y="18983"/>
                </a:lnTo>
                <a:lnTo>
                  <a:pt x="216549" y="16581"/>
                </a:lnTo>
                <a:lnTo>
                  <a:pt x="242955" y="16581"/>
                </a:lnTo>
                <a:lnTo>
                  <a:pt x="245097" y="18636"/>
                </a:lnTo>
                <a:lnTo>
                  <a:pt x="248294" y="25871"/>
                </a:lnTo>
                <a:lnTo>
                  <a:pt x="248294" y="40167"/>
                </a:lnTo>
                <a:lnTo>
                  <a:pt x="229998" y="74114"/>
                </a:lnTo>
                <a:lnTo>
                  <a:pt x="199997" y="106740"/>
                </a:lnTo>
                <a:lnTo>
                  <a:pt x="196291" y="110343"/>
                </a:lnTo>
                <a:lnTo>
                  <a:pt x="252024" y="110343"/>
                </a:lnTo>
                <a:lnTo>
                  <a:pt x="247253" y="123452"/>
                </a:lnTo>
                <a:close/>
              </a:path>
              <a:path w="443230" h="161925">
                <a:moveTo>
                  <a:pt x="252024" y="110343"/>
                </a:moveTo>
                <a:lnTo>
                  <a:pt x="233275" y="110343"/>
                </a:lnTo>
                <a:lnTo>
                  <a:pt x="237659" y="110112"/>
                </a:lnTo>
                <a:lnTo>
                  <a:pt x="242695" y="109186"/>
                </a:lnTo>
                <a:lnTo>
                  <a:pt x="244966" y="108245"/>
                </a:lnTo>
                <a:lnTo>
                  <a:pt x="249018" y="105409"/>
                </a:lnTo>
                <a:lnTo>
                  <a:pt x="250783" y="103398"/>
                </a:lnTo>
                <a:lnTo>
                  <a:pt x="252288" y="100793"/>
                </a:lnTo>
                <a:lnTo>
                  <a:pt x="255500" y="100793"/>
                </a:lnTo>
                <a:lnTo>
                  <a:pt x="252108" y="110112"/>
                </a:lnTo>
                <a:lnTo>
                  <a:pt x="252024" y="110343"/>
                </a:lnTo>
                <a:close/>
              </a:path>
              <a:path w="443230" h="161925">
                <a:moveTo>
                  <a:pt x="319518" y="116594"/>
                </a:moveTo>
                <a:lnTo>
                  <a:pt x="308111" y="116594"/>
                </a:lnTo>
                <a:lnTo>
                  <a:pt x="314058" y="114033"/>
                </a:lnTo>
                <a:lnTo>
                  <a:pt x="324302" y="103789"/>
                </a:lnTo>
                <a:lnTo>
                  <a:pt x="326863" y="97552"/>
                </a:lnTo>
                <a:lnTo>
                  <a:pt x="326863" y="83083"/>
                </a:lnTo>
                <a:lnTo>
                  <a:pt x="295919" y="54249"/>
                </a:lnTo>
                <a:lnTo>
                  <a:pt x="275294" y="51482"/>
                </a:lnTo>
                <a:lnTo>
                  <a:pt x="297867" y="5729"/>
                </a:lnTo>
                <a:lnTo>
                  <a:pt x="340059" y="5729"/>
                </a:lnTo>
                <a:lnTo>
                  <a:pt x="333288" y="20488"/>
                </a:lnTo>
                <a:lnTo>
                  <a:pt x="297867" y="20488"/>
                </a:lnTo>
                <a:lnTo>
                  <a:pt x="290140" y="36289"/>
                </a:lnTo>
                <a:lnTo>
                  <a:pt x="326603" y="53392"/>
                </a:lnTo>
                <a:lnTo>
                  <a:pt x="338149" y="81173"/>
                </a:lnTo>
                <a:lnTo>
                  <a:pt x="338149" y="87366"/>
                </a:lnTo>
                <a:lnTo>
                  <a:pt x="336891" y="93096"/>
                </a:lnTo>
                <a:lnTo>
                  <a:pt x="331855" y="103629"/>
                </a:lnTo>
                <a:lnTo>
                  <a:pt x="328727" y="108057"/>
                </a:lnTo>
                <a:lnTo>
                  <a:pt x="321047" y="115523"/>
                </a:lnTo>
                <a:lnTo>
                  <a:pt x="319518" y="116594"/>
                </a:lnTo>
                <a:close/>
              </a:path>
              <a:path w="443230" h="161925">
                <a:moveTo>
                  <a:pt x="298619" y="125536"/>
                </a:moveTo>
                <a:lnTo>
                  <a:pt x="284555" y="125536"/>
                </a:lnTo>
                <a:lnTo>
                  <a:pt x="279418" y="124335"/>
                </a:lnTo>
                <a:lnTo>
                  <a:pt x="272994" y="119531"/>
                </a:lnTo>
                <a:lnTo>
                  <a:pt x="271388" y="116883"/>
                </a:lnTo>
                <a:lnTo>
                  <a:pt x="271388" y="112369"/>
                </a:lnTo>
                <a:lnTo>
                  <a:pt x="272053" y="110936"/>
                </a:lnTo>
                <a:lnTo>
                  <a:pt x="274716" y="108448"/>
                </a:lnTo>
                <a:lnTo>
                  <a:pt x="276394" y="107825"/>
                </a:lnTo>
                <a:lnTo>
                  <a:pt x="279925" y="107825"/>
                </a:lnTo>
                <a:lnTo>
                  <a:pt x="281241" y="108057"/>
                </a:lnTo>
                <a:lnTo>
                  <a:pt x="283498" y="108983"/>
                </a:lnTo>
                <a:lnTo>
                  <a:pt x="285423" y="110170"/>
                </a:lnTo>
                <a:lnTo>
                  <a:pt x="292484" y="115089"/>
                </a:lnTo>
                <a:lnTo>
                  <a:pt x="296883" y="116594"/>
                </a:lnTo>
                <a:lnTo>
                  <a:pt x="319518" y="116594"/>
                </a:lnTo>
                <a:lnTo>
                  <a:pt x="316793" y="118504"/>
                </a:lnTo>
                <a:lnTo>
                  <a:pt x="305449" y="123944"/>
                </a:lnTo>
                <a:lnTo>
                  <a:pt x="298619" y="125536"/>
                </a:lnTo>
                <a:close/>
              </a:path>
              <a:path w="443230" h="161925">
                <a:moveTo>
                  <a:pt x="355773" y="161478"/>
                </a:moveTo>
                <a:lnTo>
                  <a:pt x="355773" y="158266"/>
                </a:lnTo>
                <a:lnTo>
                  <a:pt x="362892" y="154272"/>
                </a:lnTo>
                <a:lnTo>
                  <a:pt x="368823" y="148770"/>
                </a:lnTo>
                <a:lnTo>
                  <a:pt x="385060" y="108154"/>
                </a:lnTo>
                <a:lnTo>
                  <a:pt x="386940" y="83256"/>
                </a:lnTo>
                <a:lnTo>
                  <a:pt x="386761" y="74211"/>
                </a:lnTo>
                <a:lnTo>
                  <a:pt x="380820" y="35102"/>
                </a:lnTo>
                <a:lnTo>
                  <a:pt x="355773" y="3646"/>
                </a:lnTo>
                <a:lnTo>
                  <a:pt x="355773" y="0"/>
                </a:lnTo>
                <a:lnTo>
                  <a:pt x="388742" y="29137"/>
                </a:lnTo>
                <a:lnTo>
                  <a:pt x="403273" y="71496"/>
                </a:lnTo>
                <a:lnTo>
                  <a:pt x="403696" y="80652"/>
                </a:lnTo>
                <a:lnTo>
                  <a:pt x="402868" y="93813"/>
                </a:lnTo>
                <a:lnTo>
                  <a:pt x="383324" y="140048"/>
                </a:lnTo>
                <a:lnTo>
                  <a:pt x="365982" y="155914"/>
                </a:lnTo>
                <a:lnTo>
                  <a:pt x="355773" y="161478"/>
                </a:lnTo>
                <a:close/>
              </a:path>
              <a:path w="443230" h="161925">
                <a:moveTo>
                  <a:pt x="435876" y="125883"/>
                </a:moveTo>
                <a:lnTo>
                  <a:pt x="430551" y="125883"/>
                </a:lnTo>
                <a:lnTo>
                  <a:pt x="428279" y="124943"/>
                </a:lnTo>
                <a:lnTo>
                  <a:pt x="424517" y="121181"/>
                </a:lnTo>
                <a:lnTo>
                  <a:pt x="423577" y="118909"/>
                </a:lnTo>
                <a:lnTo>
                  <a:pt x="423577" y="113526"/>
                </a:lnTo>
                <a:lnTo>
                  <a:pt x="424517" y="111240"/>
                </a:lnTo>
                <a:lnTo>
                  <a:pt x="428279" y="107536"/>
                </a:lnTo>
                <a:lnTo>
                  <a:pt x="430551" y="106610"/>
                </a:lnTo>
                <a:lnTo>
                  <a:pt x="435934" y="106610"/>
                </a:lnTo>
                <a:lnTo>
                  <a:pt x="438184" y="107536"/>
                </a:lnTo>
                <a:lnTo>
                  <a:pt x="441853" y="111240"/>
                </a:lnTo>
                <a:lnTo>
                  <a:pt x="442826" y="113526"/>
                </a:lnTo>
                <a:lnTo>
                  <a:pt x="442850" y="118909"/>
                </a:lnTo>
                <a:lnTo>
                  <a:pt x="441909" y="121181"/>
                </a:lnTo>
                <a:lnTo>
                  <a:pt x="438147" y="124943"/>
                </a:lnTo>
                <a:lnTo>
                  <a:pt x="435876" y="1258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33559" y="2953060"/>
            <a:ext cx="13719683" cy="161825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26266" y="3273099"/>
            <a:ext cx="2970857" cy="161478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425398" y="4065579"/>
            <a:ext cx="13875345" cy="161825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424791" y="3669339"/>
            <a:ext cx="6602214" cy="161825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429164" y="4781772"/>
            <a:ext cx="13048386" cy="161912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422012" y="4385619"/>
            <a:ext cx="4836455" cy="161478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423575" y="5101899"/>
            <a:ext cx="5472558" cy="161825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425485" y="5498139"/>
            <a:ext cx="10418576" cy="161825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426874" y="5894380"/>
            <a:ext cx="13843396" cy="161825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428784" y="6214420"/>
            <a:ext cx="9366448" cy="161825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426874" y="6610660"/>
            <a:ext cx="10732591" cy="161825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433559" y="7006814"/>
            <a:ext cx="12705667" cy="161912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433559" y="7403054"/>
            <a:ext cx="13302791" cy="161912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425485" y="7799380"/>
            <a:ext cx="11376074" cy="16182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58703" y="789472"/>
            <a:ext cx="9165418" cy="196081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54592" y="1178092"/>
            <a:ext cx="10181456" cy="196502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45315" y="1642912"/>
            <a:ext cx="7689329" cy="196502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49532" y="2031532"/>
            <a:ext cx="9450158" cy="196502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61655" y="2496352"/>
            <a:ext cx="11099558" cy="196502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52589" y="2961172"/>
            <a:ext cx="13132370" cy="196502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57017" y="3349792"/>
            <a:ext cx="2553797" cy="196081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649848" y="3814612"/>
            <a:ext cx="13546249" cy="196502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655857" y="4203232"/>
            <a:ext cx="3975490" cy="196081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661655" y="4668052"/>
            <a:ext cx="13689936" cy="196081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650270" y="5056672"/>
            <a:ext cx="3118110" cy="196081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654698" y="5521492"/>
            <a:ext cx="12134465" cy="196502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649532" y="5910007"/>
            <a:ext cx="13500391" cy="196608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656049" y="6298732"/>
            <a:ext cx="1553697" cy="196081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651746" y="6763553"/>
            <a:ext cx="13498493" cy="196502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649848" y="7152173"/>
            <a:ext cx="8821644" cy="196502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58795" y="0"/>
            <a:ext cx="4331368" cy="822960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130162" y="0"/>
            <a:ext cx="4370075" cy="822960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196762" y="0"/>
            <a:ext cx="4315595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97293" y="0"/>
            <a:ext cx="4340886" cy="822960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782426" y="0"/>
            <a:ext cx="4268955" cy="822960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236117" y="0"/>
            <a:ext cx="4382627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9008" y="0"/>
            <a:ext cx="4345968" cy="822960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110843" y="0"/>
            <a:ext cx="4408713" cy="822960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069014" y="0"/>
            <a:ext cx="4334535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41571" y="0"/>
            <a:ext cx="4347257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1090" y="1509778"/>
            <a:ext cx="9786620" cy="7804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950" b="0" spc="-130" dirty="0">
                <a:latin typeface="Arial MT"/>
                <a:cs typeface="Arial MT"/>
              </a:rPr>
              <a:t>Introduction</a:t>
            </a:r>
            <a:r>
              <a:rPr sz="4950" b="0" spc="-250" dirty="0">
                <a:latin typeface="Arial MT"/>
                <a:cs typeface="Arial MT"/>
              </a:rPr>
              <a:t> </a:t>
            </a:r>
            <a:r>
              <a:rPr sz="4950" b="0" spc="-305" dirty="0">
                <a:latin typeface="Arial MT"/>
                <a:cs typeface="Arial MT"/>
              </a:rPr>
              <a:t>and</a:t>
            </a:r>
            <a:r>
              <a:rPr sz="4950" b="0" spc="-240" dirty="0">
                <a:latin typeface="Arial MT"/>
                <a:cs typeface="Arial MT"/>
              </a:rPr>
              <a:t> </a:t>
            </a:r>
            <a:r>
              <a:rPr sz="4950" b="0" spc="-245" dirty="0">
                <a:latin typeface="Arial MT"/>
                <a:cs typeface="Arial MT"/>
              </a:rPr>
              <a:t>Problem</a:t>
            </a:r>
            <a:r>
              <a:rPr sz="4950" b="0" spc="-250" dirty="0">
                <a:latin typeface="Arial MT"/>
                <a:cs typeface="Arial MT"/>
              </a:rPr>
              <a:t> </a:t>
            </a:r>
            <a:r>
              <a:rPr sz="4950" b="0" spc="-120" dirty="0">
                <a:latin typeface="Arial MT"/>
                <a:cs typeface="Arial MT"/>
              </a:rPr>
              <a:t>Signi</a:t>
            </a:r>
            <a:r>
              <a:rPr sz="4500" b="0" spc="-120" dirty="0">
                <a:latin typeface="Arial MT"/>
                <a:cs typeface="Arial MT"/>
              </a:rPr>
              <a:t>ﬁ</a:t>
            </a:r>
            <a:r>
              <a:rPr sz="4950" b="0" spc="-120" dirty="0">
                <a:latin typeface="Arial MT"/>
                <a:cs typeface="Arial MT"/>
              </a:rPr>
              <a:t>cance</a:t>
            </a:r>
            <a:endParaRPr sz="495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50000"/>
              </a:lnSpc>
              <a:spcBef>
                <a:spcPts val="100"/>
              </a:spcBef>
            </a:pPr>
            <a:r>
              <a:rPr dirty="0"/>
              <a:t>Global</a:t>
            </a:r>
            <a:r>
              <a:rPr spc="254" dirty="0"/>
              <a:t> </a:t>
            </a:r>
            <a:r>
              <a:rPr dirty="0"/>
              <a:t>scholarly</a:t>
            </a:r>
            <a:r>
              <a:rPr spc="254" dirty="0"/>
              <a:t> </a:t>
            </a:r>
            <a:r>
              <a:rPr dirty="0"/>
              <a:t>output</a:t>
            </a:r>
            <a:r>
              <a:rPr spc="254" dirty="0"/>
              <a:t> </a:t>
            </a:r>
            <a:r>
              <a:rPr dirty="0"/>
              <a:t>has</a:t>
            </a:r>
            <a:r>
              <a:rPr spc="254" dirty="0"/>
              <a:t> </a:t>
            </a:r>
            <a:r>
              <a:rPr dirty="0"/>
              <a:t>expanded</a:t>
            </a:r>
            <a:r>
              <a:rPr spc="254" dirty="0"/>
              <a:t> </a:t>
            </a:r>
            <a:r>
              <a:rPr dirty="0"/>
              <a:t>rapidly,</a:t>
            </a:r>
            <a:r>
              <a:rPr spc="254" dirty="0"/>
              <a:t> </a:t>
            </a:r>
            <a:r>
              <a:rPr dirty="0"/>
              <a:t>intensifying</a:t>
            </a:r>
            <a:r>
              <a:rPr spc="254" dirty="0"/>
              <a:t> </a:t>
            </a:r>
            <a:r>
              <a:rPr dirty="0"/>
              <a:t>discovery</a:t>
            </a:r>
            <a:r>
              <a:rPr spc="254" dirty="0"/>
              <a:t> </a:t>
            </a:r>
            <a:r>
              <a:rPr dirty="0"/>
              <a:t>costs</a:t>
            </a:r>
            <a:r>
              <a:rPr spc="254" dirty="0"/>
              <a:t> </a:t>
            </a:r>
            <a:r>
              <a:rPr dirty="0"/>
              <a:t>and</a:t>
            </a:r>
            <a:r>
              <a:rPr spc="254" dirty="0"/>
              <a:t> </a:t>
            </a:r>
            <a:r>
              <a:rPr dirty="0"/>
              <a:t>increasing</a:t>
            </a:r>
            <a:r>
              <a:rPr spc="254" dirty="0"/>
              <a:t> </a:t>
            </a:r>
            <a:r>
              <a:rPr dirty="0"/>
              <a:t>the</a:t>
            </a:r>
            <a:r>
              <a:rPr spc="254" dirty="0"/>
              <a:t> </a:t>
            </a:r>
            <a:r>
              <a:rPr dirty="0"/>
              <a:t>risk</a:t>
            </a:r>
            <a:r>
              <a:rPr spc="254" dirty="0"/>
              <a:t> </a:t>
            </a:r>
            <a:r>
              <a:rPr dirty="0"/>
              <a:t>that</a:t>
            </a:r>
            <a:r>
              <a:rPr spc="254" dirty="0"/>
              <a:t> </a:t>
            </a:r>
            <a:r>
              <a:rPr dirty="0"/>
              <a:t>researchers</a:t>
            </a:r>
            <a:r>
              <a:rPr spc="254" dirty="0"/>
              <a:t> </a:t>
            </a:r>
            <a:r>
              <a:rPr spc="-10" dirty="0"/>
              <a:t>overlook </a:t>
            </a:r>
            <a:r>
              <a:rPr dirty="0"/>
              <a:t>salient</a:t>
            </a:r>
            <a:r>
              <a:rPr spc="5" dirty="0"/>
              <a:t> </a:t>
            </a:r>
            <a:r>
              <a:rPr dirty="0"/>
              <a:t>studies.</a:t>
            </a:r>
            <a:r>
              <a:rPr spc="5" dirty="0"/>
              <a:t> </a:t>
            </a:r>
            <a:r>
              <a:rPr dirty="0"/>
              <a:t>Industry</a:t>
            </a:r>
            <a:r>
              <a:rPr spc="5" dirty="0"/>
              <a:t> </a:t>
            </a:r>
            <a:r>
              <a:rPr dirty="0"/>
              <a:t>analyses</a:t>
            </a:r>
            <a:r>
              <a:rPr spc="5" dirty="0"/>
              <a:t> </a:t>
            </a:r>
            <a:r>
              <a:rPr dirty="0"/>
              <a:t>report</a:t>
            </a:r>
            <a:r>
              <a:rPr spc="5" dirty="0"/>
              <a:t> </a:t>
            </a:r>
            <a:r>
              <a:rPr dirty="0"/>
              <a:t>sustained</a:t>
            </a:r>
            <a:r>
              <a:rPr spc="5" dirty="0"/>
              <a:t> </a:t>
            </a:r>
            <a:r>
              <a:rPr dirty="0"/>
              <a:t>annual</a:t>
            </a:r>
            <a:r>
              <a:rPr spc="5" dirty="0"/>
              <a:t> </a:t>
            </a:r>
            <a:r>
              <a:rPr dirty="0"/>
              <a:t>growth</a:t>
            </a:r>
            <a:r>
              <a:rPr spc="5" dirty="0"/>
              <a:t> </a:t>
            </a:r>
            <a:r>
              <a:rPr dirty="0"/>
              <a:t>in</a:t>
            </a:r>
            <a:r>
              <a:rPr spc="5" dirty="0"/>
              <a:t> </a:t>
            </a:r>
            <a:r>
              <a:rPr dirty="0"/>
              <a:t>article</a:t>
            </a:r>
            <a:r>
              <a:rPr spc="5" dirty="0"/>
              <a:t> </a:t>
            </a:r>
            <a:r>
              <a:rPr dirty="0"/>
              <a:t>volumes</a:t>
            </a:r>
            <a:r>
              <a:rPr spc="5" dirty="0"/>
              <a:t> </a:t>
            </a:r>
            <a:r>
              <a:rPr dirty="0"/>
              <a:t>in</a:t>
            </a:r>
            <a:r>
              <a:rPr spc="5" dirty="0"/>
              <a:t> </a:t>
            </a:r>
            <a:r>
              <a:rPr dirty="0"/>
              <a:t>the</a:t>
            </a:r>
            <a:r>
              <a:rPr spc="5" dirty="0"/>
              <a:t> </a:t>
            </a:r>
            <a:r>
              <a:rPr dirty="0"/>
              <a:t>mid-single</a:t>
            </a:r>
            <a:r>
              <a:rPr spc="5" dirty="0"/>
              <a:t> </a:t>
            </a:r>
            <a:r>
              <a:rPr dirty="0"/>
              <a:t>digits</a:t>
            </a:r>
            <a:r>
              <a:rPr spc="5" dirty="0"/>
              <a:t> </a:t>
            </a:r>
            <a:r>
              <a:rPr dirty="0"/>
              <a:t>(≈5–6.5%</a:t>
            </a:r>
            <a:r>
              <a:rPr spc="5" dirty="0"/>
              <a:t> </a:t>
            </a:r>
            <a:r>
              <a:rPr dirty="0"/>
              <a:t>p.a.</a:t>
            </a:r>
            <a:r>
              <a:rPr spc="5" dirty="0"/>
              <a:t> </a:t>
            </a:r>
            <a:r>
              <a:rPr spc="-20" dirty="0"/>
              <a:t>2015– </a:t>
            </a:r>
            <a:r>
              <a:rPr dirty="0"/>
              <a:t>2020),</a:t>
            </a:r>
            <a:r>
              <a:rPr spc="40" dirty="0"/>
              <a:t> </a:t>
            </a:r>
            <a:r>
              <a:rPr dirty="0"/>
              <a:t>alongside</a:t>
            </a:r>
            <a:r>
              <a:rPr spc="45" dirty="0"/>
              <a:t> </a:t>
            </a:r>
            <a:r>
              <a:rPr dirty="0"/>
              <a:t>a</a:t>
            </a:r>
            <a:r>
              <a:rPr spc="40" dirty="0"/>
              <a:t> </a:t>
            </a:r>
            <a:r>
              <a:rPr dirty="0"/>
              <a:t>marked</a:t>
            </a:r>
            <a:r>
              <a:rPr spc="45" dirty="0"/>
              <a:t> </a:t>
            </a:r>
            <a:r>
              <a:rPr dirty="0"/>
              <a:t>structural</a:t>
            </a:r>
            <a:r>
              <a:rPr spc="45" dirty="0"/>
              <a:t> </a:t>
            </a:r>
            <a:r>
              <a:rPr dirty="0"/>
              <a:t>shift</a:t>
            </a:r>
            <a:r>
              <a:rPr spc="40" dirty="0"/>
              <a:t> </a:t>
            </a:r>
            <a:r>
              <a:rPr dirty="0"/>
              <a:t>toward</a:t>
            </a:r>
            <a:r>
              <a:rPr spc="45" dirty="0"/>
              <a:t> </a:t>
            </a:r>
            <a:r>
              <a:rPr dirty="0"/>
              <a:t>open</a:t>
            </a:r>
            <a:r>
              <a:rPr spc="45" dirty="0"/>
              <a:t> </a:t>
            </a:r>
            <a:r>
              <a:rPr dirty="0"/>
              <a:t>access</a:t>
            </a:r>
            <a:r>
              <a:rPr spc="40" dirty="0"/>
              <a:t> </a:t>
            </a:r>
            <a:r>
              <a:rPr dirty="0"/>
              <a:t>(OA</a:t>
            </a:r>
            <a:r>
              <a:rPr spc="45" dirty="0"/>
              <a:t> </a:t>
            </a:r>
            <a:r>
              <a:rPr dirty="0"/>
              <a:t>gold</a:t>
            </a:r>
            <a:r>
              <a:rPr spc="45" dirty="0"/>
              <a:t> </a:t>
            </a:r>
            <a:r>
              <a:rPr dirty="0"/>
              <a:t>share</a:t>
            </a:r>
            <a:r>
              <a:rPr spc="40" dirty="0"/>
              <a:t> </a:t>
            </a:r>
            <a:r>
              <a:rPr dirty="0"/>
              <a:t>rising</a:t>
            </a:r>
            <a:r>
              <a:rPr spc="45" dirty="0"/>
              <a:t> </a:t>
            </a:r>
            <a:r>
              <a:rPr dirty="0"/>
              <a:t>from</a:t>
            </a:r>
            <a:r>
              <a:rPr spc="45" dirty="0"/>
              <a:t> </a:t>
            </a:r>
            <a:r>
              <a:rPr dirty="0"/>
              <a:t>11%</a:t>
            </a:r>
            <a:r>
              <a:rPr spc="40" dirty="0"/>
              <a:t> </a:t>
            </a:r>
            <a:r>
              <a:rPr dirty="0"/>
              <a:t>in</a:t>
            </a:r>
            <a:r>
              <a:rPr spc="45" dirty="0"/>
              <a:t> </a:t>
            </a:r>
            <a:r>
              <a:rPr dirty="0"/>
              <a:t>2013</a:t>
            </a:r>
            <a:r>
              <a:rPr spc="45" dirty="0"/>
              <a:t> </a:t>
            </a:r>
            <a:r>
              <a:rPr dirty="0"/>
              <a:t>to</a:t>
            </a:r>
            <a:r>
              <a:rPr spc="40" dirty="0"/>
              <a:t> </a:t>
            </a:r>
            <a:r>
              <a:rPr dirty="0"/>
              <a:t>38%</a:t>
            </a:r>
            <a:r>
              <a:rPr spc="45" dirty="0"/>
              <a:t> </a:t>
            </a:r>
            <a:r>
              <a:rPr dirty="0"/>
              <a:t>in</a:t>
            </a:r>
            <a:r>
              <a:rPr spc="45" dirty="0"/>
              <a:t> </a:t>
            </a:r>
            <a:r>
              <a:rPr dirty="0"/>
              <a:t>2023),</a:t>
            </a:r>
            <a:r>
              <a:rPr spc="40" dirty="0"/>
              <a:t> </a:t>
            </a:r>
            <a:r>
              <a:rPr spc="-10" dirty="0"/>
              <a:t>which </a:t>
            </a:r>
            <a:r>
              <a:rPr dirty="0"/>
              <a:t>diversifies sources but fragments retrieval pathways (STM, 2021; STM, </a:t>
            </a:r>
            <a:r>
              <a:rPr spc="-10" dirty="0"/>
              <a:t>2024).</a:t>
            </a:r>
          </a:p>
          <a:p>
            <a:pPr>
              <a:lnSpc>
                <a:spcPct val="100000"/>
              </a:lnSpc>
              <a:spcBef>
                <a:spcPts val="520"/>
              </a:spcBef>
            </a:pPr>
            <a:endParaRPr spc="-10" dirty="0"/>
          </a:p>
          <a:p>
            <a:pPr marL="12700" marR="5080" algn="just">
              <a:lnSpc>
                <a:spcPct val="150000"/>
              </a:lnSpc>
            </a:pPr>
            <a:r>
              <a:rPr dirty="0"/>
              <a:t>AROAS</a:t>
            </a:r>
            <a:r>
              <a:rPr spc="430" dirty="0"/>
              <a:t> </a:t>
            </a:r>
            <a:r>
              <a:rPr dirty="0"/>
              <a:t>addresses</a:t>
            </a:r>
            <a:r>
              <a:rPr spc="434" dirty="0"/>
              <a:t> </a:t>
            </a:r>
            <a:r>
              <a:rPr dirty="0"/>
              <a:t>this</a:t>
            </a:r>
            <a:r>
              <a:rPr spc="434" dirty="0"/>
              <a:t> </a:t>
            </a:r>
            <a:r>
              <a:rPr dirty="0"/>
              <a:t>by</a:t>
            </a:r>
            <a:r>
              <a:rPr spc="434" dirty="0"/>
              <a:t> </a:t>
            </a:r>
            <a:r>
              <a:rPr dirty="0"/>
              <a:t>operationalising</a:t>
            </a:r>
            <a:r>
              <a:rPr spc="434" dirty="0"/>
              <a:t> </a:t>
            </a:r>
            <a:r>
              <a:rPr dirty="0"/>
              <a:t>a</a:t>
            </a:r>
            <a:r>
              <a:rPr spc="434" dirty="0"/>
              <a:t> </a:t>
            </a:r>
            <a:r>
              <a:rPr dirty="0"/>
              <a:t>multi-agent</a:t>
            </a:r>
            <a:r>
              <a:rPr spc="434" dirty="0"/>
              <a:t> </a:t>
            </a:r>
            <a:r>
              <a:rPr dirty="0"/>
              <a:t>architecture</a:t>
            </a:r>
            <a:r>
              <a:rPr spc="434" dirty="0"/>
              <a:t> </a:t>
            </a:r>
            <a:r>
              <a:rPr dirty="0"/>
              <a:t>to</a:t>
            </a:r>
            <a:r>
              <a:rPr spc="434" dirty="0"/>
              <a:t> </a:t>
            </a:r>
            <a:r>
              <a:rPr dirty="0"/>
              <a:t>automate</a:t>
            </a:r>
            <a:r>
              <a:rPr spc="434" dirty="0"/>
              <a:t> </a:t>
            </a:r>
            <a:r>
              <a:rPr dirty="0"/>
              <a:t>acquisition,</a:t>
            </a:r>
            <a:r>
              <a:rPr spc="434" dirty="0"/>
              <a:t> </a:t>
            </a:r>
            <a:r>
              <a:rPr dirty="0"/>
              <a:t>normalisation</a:t>
            </a:r>
            <a:r>
              <a:rPr spc="434" dirty="0"/>
              <a:t> </a:t>
            </a:r>
            <a:r>
              <a:rPr dirty="0"/>
              <a:t>and</a:t>
            </a:r>
            <a:r>
              <a:rPr spc="434" dirty="0"/>
              <a:t> </a:t>
            </a:r>
            <a:r>
              <a:rPr spc="-10" dirty="0"/>
              <a:t>ranking, </a:t>
            </a:r>
            <a:r>
              <a:rPr dirty="0"/>
              <a:t>thereby</a:t>
            </a:r>
            <a:r>
              <a:rPr spc="80" dirty="0"/>
              <a:t> </a:t>
            </a:r>
            <a:r>
              <a:rPr dirty="0"/>
              <a:t>improving</a:t>
            </a:r>
            <a:r>
              <a:rPr spc="85" dirty="0"/>
              <a:t> </a:t>
            </a:r>
            <a:r>
              <a:rPr dirty="0"/>
              <a:t>early</a:t>
            </a:r>
            <a:r>
              <a:rPr spc="80" dirty="0"/>
              <a:t> </a:t>
            </a:r>
            <a:r>
              <a:rPr dirty="0"/>
              <a:t>precision</a:t>
            </a:r>
            <a:r>
              <a:rPr spc="85" dirty="0"/>
              <a:t> </a:t>
            </a:r>
            <a:r>
              <a:rPr dirty="0"/>
              <a:t>while</a:t>
            </a:r>
            <a:r>
              <a:rPr spc="80" dirty="0"/>
              <a:t> </a:t>
            </a:r>
            <a:r>
              <a:rPr dirty="0"/>
              <a:t>embedding</a:t>
            </a:r>
            <a:r>
              <a:rPr spc="85" dirty="0"/>
              <a:t> </a:t>
            </a:r>
            <a:r>
              <a:rPr dirty="0"/>
              <a:t>governance</a:t>
            </a:r>
            <a:r>
              <a:rPr spc="80" dirty="0"/>
              <a:t> </a:t>
            </a:r>
            <a:r>
              <a:rPr dirty="0"/>
              <a:t>primitives.</a:t>
            </a:r>
            <a:r>
              <a:rPr spc="85" dirty="0"/>
              <a:t> </a:t>
            </a:r>
            <a:r>
              <a:rPr dirty="0"/>
              <a:t>The</a:t>
            </a:r>
            <a:r>
              <a:rPr spc="80" dirty="0"/>
              <a:t> </a:t>
            </a:r>
            <a:r>
              <a:rPr dirty="0"/>
              <a:t>design</a:t>
            </a:r>
            <a:r>
              <a:rPr spc="85" dirty="0"/>
              <a:t> </a:t>
            </a:r>
            <a:r>
              <a:rPr dirty="0"/>
              <a:t>explicitly</a:t>
            </a:r>
            <a:r>
              <a:rPr spc="80" dirty="0"/>
              <a:t> </a:t>
            </a:r>
            <a:r>
              <a:rPr dirty="0"/>
              <a:t>applies</a:t>
            </a:r>
            <a:r>
              <a:rPr spc="85" dirty="0"/>
              <a:t> </a:t>
            </a:r>
            <a:r>
              <a:rPr dirty="0"/>
              <a:t>Multi-Agent</a:t>
            </a:r>
            <a:r>
              <a:rPr spc="80" dirty="0"/>
              <a:t> </a:t>
            </a:r>
            <a:r>
              <a:rPr spc="-10" dirty="0"/>
              <a:t>Systems </a:t>
            </a:r>
            <a:r>
              <a:rPr dirty="0"/>
              <a:t>(MAS)</a:t>
            </a:r>
            <a:r>
              <a:rPr spc="70" dirty="0"/>
              <a:t>  </a:t>
            </a:r>
            <a:r>
              <a:rPr dirty="0"/>
              <a:t>principles—autonomy,</a:t>
            </a:r>
            <a:r>
              <a:rPr spc="75" dirty="0"/>
              <a:t>  </a:t>
            </a:r>
            <a:r>
              <a:rPr dirty="0"/>
              <a:t>social</a:t>
            </a:r>
            <a:r>
              <a:rPr spc="70" dirty="0"/>
              <a:t>  </a:t>
            </a:r>
            <a:r>
              <a:rPr dirty="0"/>
              <a:t>ability,</a:t>
            </a:r>
            <a:r>
              <a:rPr spc="75" dirty="0"/>
              <a:t>  </a:t>
            </a:r>
            <a:r>
              <a:rPr dirty="0"/>
              <a:t>and</a:t>
            </a:r>
            <a:r>
              <a:rPr spc="70" dirty="0"/>
              <a:t>  </a:t>
            </a:r>
            <a:r>
              <a:rPr dirty="0"/>
              <a:t>decentralised</a:t>
            </a:r>
            <a:r>
              <a:rPr spc="75" dirty="0"/>
              <a:t>  </a:t>
            </a:r>
            <a:r>
              <a:rPr dirty="0"/>
              <a:t>control—to</a:t>
            </a:r>
            <a:r>
              <a:rPr spc="70" dirty="0"/>
              <a:t>  </a:t>
            </a:r>
            <a:r>
              <a:rPr dirty="0"/>
              <a:t>decouple</a:t>
            </a:r>
            <a:r>
              <a:rPr spc="75" dirty="0"/>
              <a:t>  </a:t>
            </a:r>
            <a:r>
              <a:rPr dirty="0"/>
              <a:t>concerns</a:t>
            </a:r>
            <a:r>
              <a:rPr spc="70" dirty="0"/>
              <a:t>  </a:t>
            </a:r>
            <a:r>
              <a:rPr dirty="0"/>
              <a:t>and</a:t>
            </a:r>
            <a:r>
              <a:rPr spc="75" dirty="0"/>
              <a:t>  </a:t>
            </a:r>
            <a:r>
              <a:rPr dirty="0"/>
              <a:t>localise</a:t>
            </a:r>
            <a:r>
              <a:rPr spc="70" dirty="0"/>
              <a:t>  </a:t>
            </a:r>
            <a:r>
              <a:rPr dirty="0"/>
              <a:t>failure,</a:t>
            </a:r>
            <a:r>
              <a:rPr spc="75" dirty="0"/>
              <a:t>  </a:t>
            </a:r>
            <a:r>
              <a:rPr spc="-25" dirty="0"/>
              <a:t>and </a:t>
            </a:r>
            <a:r>
              <a:rPr dirty="0"/>
              <a:t>Information</a:t>
            </a:r>
            <a:r>
              <a:rPr spc="30" dirty="0"/>
              <a:t> </a:t>
            </a:r>
            <a:r>
              <a:rPr dirty="0"/>
              <a:t>Retrieval</a:t>
            </a:r>
            <a:r>
              <a:rPr spc="30" dirty="0"/>
              <a:t> </a:t>
            </a:r>
            <a:r>
              <a:rPr dirty="0"/>
              <a:t>(IR)</a:t>
            </a:r>
            <a:r>
              <a:rPr spc="35" dirty="0"/>
              <a:t> </a:t>
            </a:r>
            <a:r>
              <a:rPr dirty="0"/>
              <a:t>principles—indexing</a:t>
            </a:r>
            <a:r>
              <a:rPr spc="30" dirty="0"/>
              <a:t> </a:t>
            </a:r>
            <a:r>
              <a:rPr dirty="0"/>
              <a:t>and</a:t>
            </a:r>
            <a:r>
              <a:rPr spc="35" dirty="0"/>
              <a:t> </a:t>
            </a:r>
            <a:r>
              <a:rPr spc="-10" dirty="0"/>
              <a:t>TF-</a:t>
            </a:r>
            <a:r>
              <a:rPr dirty="0"/>
              <a:t>IDF</a:t>
            </a:r>
            <a:r>
              <a:rPr spc="30" dirty="0"/>
              <a:t> </a:t>
            </a:r>
            <a:r>
              <a:rPr dirty="0"/>
              <a:t>ranking—to</a:t>
            </a:r>
            <a:r>
              <a:rPr spc="35" dirty="0"/>
              <a:t> </a:t>
            </a:r>
            <a:r>
              <a:rPr dirty="0"/>
              <a:t>deliver</a:t>
            </a:r>
            <a:r>
              <a:rPr spc="30" dirty="0"/>
              <a:t> </a:t>
            </a:r>
            <a:r>
              <a:rPr dirty="0"/>
              <a:t>auditable,</a:t>
            </a:r>
            <a:r>
              <a:rPr spc="35" dirty="0"/>
              <a:t> </a:t>
            </a:r>
            <a:r>
              <a:rPr dirty="0"/>
              <a:t>explainable</a:t>
            </a:r>
            <a:r>
              <a:rPr spc="30" dirty="0"/>
              <a:t> </a:t>
            </a:r>
            <a:r>
              <a:rPr dirty="0"/>
              <a:t>relevance</a:t>
            </a:r>
            <a:r>
              <a:rPr spc="35" dirty="0"/>
              <a:t> </a:t>
            </a:r>
            <a:r>
              <a:rPr dirty="0"/>
              <a:t>signals</a:t>
            </a:r>
            <a:r>
              <a:rPr spc="30" dirty="0"/>
              <a:t> </a:t>
            </a:r>
            <a:r>
              <a:rPr spc="-10" dirty="0"/>
              <a:t>under </a:t>
            </a:r>
            <a:r>
              <a:rPr dirty="0"/>
              <a:t>tight</a:t>
            </a:r>
            <a:r>
              <a:rPr spc="35" dirty="0"/>
              <a:t> </a:t>
            </a:r>
            <a:r>
              <a:rPr dirty="0"/>
              <a:t>module</a:t>
            </a:r>
            <a:r>
              <a:rPr spc="50" dirty="0"/>
              <a:t> </a:t>
            </a:r>
            <a:r>
              <a:rPr dirty="0"/>
              <a:t>timelines</a:t>
            </a:r>
            <a:r>
              <a:rPr spc="50" dirty="0"/>
              <a:t> </a:t>
            </a:r>
            <a:r>
              <a:rPr dirty="0"/>
              <a:t>(Wooldridge,</a:t>
            </a:r>
            <a:r>
              <a:rPr spc="50" dirty="0"/>
              <a:t> </a:t>
            </a:r>
            <a:r>
              <a:rPr dirty="0"/>
              <a:t>2009;</a:t>
            </a:r>
            <a:r>
              <a:rPr spc="50" dirty="0"/>
              <a:t> </a:t>
            </a:r>
            <a:r>
              <a:rPr dirty="0"/>
              <a:t>Manning,</a:t>
            </a:r>
            <a:r>
              <a:rPr spc="50" dirty="0"/>
              <a:t> </a:t>
            </a:r>
            <a:r>
              <a:rPr dirty="0"/>
              <a:t>Raghavan</a:t>
            </a:r>
            <a:r>
              <a:rPr spc="50" dirty="0"/>
              <a:t> </a:t>
            </a:r>
            <a:r>
              <a:rPr dirty="0"/>
              <a:t>&amp;</a:t>
            </a:r>
            <a:r>
              <a:rPr spc="45" dirty="0"/>
              <a:t> </a:t>
            </a:r>
            <a:r>
              <a:rPr dirty="0"/>
              <a:t>Schütze,</a:t>
            </a:r>
            <a:r>
              <a:rPr spc="50" dirty="0"/>
              <a:t> </a:t>
            </a:r>
            <a:r>
              <a:rPr dirty="0"/>
              <a:t>2008).</a:t>
            </a:r>
            <a:r>
              <a:rPr spc="50" dirty="0"/>
              <a:t> </a:t>
            </a:r>
            <a:r>
              <a:rPr dirty="0"/>
              <a:t>(STM</a:t>
            </a:r>
            <a:r>
              <a:rPr spc="50" dirty="0"/>
              <a:t> </a:t>
            </a:r>
            <a:r>
              <a:rPr dirty="0"/>
              <a:t>Association,</a:t>
            </a:r>
            <a:r>
              <a:rPr spc="50" dirty="0"/>
              <a:t> </a:t>
            </a:r>
            <a:r>
              <a:rPr dirty="0"/>
              <a:t>2021;</a:t>
            </a:r>
            <a:r>
              <a:rPr spc="50" dirty="0"/>
              <a:t> </a:t>
            </a:r>
            <a:r>
              <a:rPr dirty="0"/>
              <a:t>STM</a:t>
            </a:r>
            <a:r>
              <a:rPr spc="50" dirty="0"/>
              <a:t> </a:t>
            </a:r>
            <a:r>
              <a:rPr spc="-10" dirty="0"/>
              <a:t>Association, </a:t>
            </a:r>
            <a:r>
              <a:rPr dirty="0"/>
              <a:t>2024; Wooldridge, 2009; Manning et al., 2008). </a:t>
            </a:r>
            <a:r>
              <a:rPr spc="-10" dirty="0"/>
              <a:t>(</a:t>
            </a:r>
            <a:r>
              <a:rPr u="heavy" spc="-10" dirty="0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</a:rPr>
              <a:t>journals.indexcopernicus.com</a:t>
            </a:r>
            <a:r>
              <a:rPr spc="-10" dirty="0"/>
              <a:t>)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427431" y="7572119"/>
            <a:ext cx="2202968" cy="657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158"/>
    </mc:Choice>
    <mc:Fallback xmlns="">
      <p:transition spd="slow" advTm="45158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267489" y="1212123"/>
            <a:ext cx="5925820" cy="1485265"/>
          </a:xfrm>
          <a:prstGeom prst="rect">
            <a:avLst/>
          </a:prstGeom>
        </p:spPr>
        <p:txBody>
          <a:bodyPr vert="horz" wrap="square" lIns="0" tIns="74930" rIns="0" bIns="0" rtlCol="0">
            <a:spAutoFit/>
          </a:bodyPr>
          <a:lstStyle/>
          <a:p>
            <a:pPr marL="12700" marR="5080">
              <a:lnSpc>
                <a:spcPts val="5550"/>
              </a:lnSpc>
              <a:spcBef>
                <a:spcPts val="590"/>
              </a:spcBef>
            </a:pPr>
            <a:r>
              <a:rPr sz="4950" b="0" spc="-200" dirty="0">
                <a:latin typeface="Arial MT"/>
                <a:cs typeface="Arial MT"/>
              </a:rPr>
              <a:t>Addressing</a:t>
            </a:r>
            <a:r>
              <a:rPr sz="4950" b="0" spc="-240" dirty="0">
                <a:latin typeface="Arial MT"/>
                <a:cs typeface="Arial MT"/>
              </a:rPr>
              <a:t> </a:t>
            </a:r>
            <a:r>
              <a:rPr sz="4950" b="0" spc="-204" dirty="0">
                <a:latin typeface="Arial MT"/>
                <a:cs typeface="Arial MT"/>
              </a:rPr>
              <a:t>Quality</a:t>
            </a:r>
            <a:r>
              <a:rPr sz="4950" b="0" spc="-235" dirty="0">
                <a:latin typeface="Arial MT"/>
                <a:cs typeface="Arial MT"/>
              </a:rPr>
              <a:t> </a:t>
            </a:r>
            <a:r>
              <a:rPr sz="4950" b="0" spc="-330" dirty="0">
                <a:latin typeface="Arial MT"/>
                <a:cs typeface="Arial MT"/>
              </a:rPr>
              <a:t>and </a:t>
            </a:r>
            <a:r>
              <a:rPr sz="4950" b="0" spc="-200" dirty="0">
                <a:latin typeface="Arial MT"/>
                <a:cs typeface="Arial MT"/>
              </a:rPr>
              <a:t>Ethical</a:t>
            </a:r>
            <a:r>
              <a:rPr sz="4950" b="0" spc="-210" dirty="0">
                <a:latin typeface="Arial MT"/>
                <a:cs typeface="Arial MT"/>
              </a:rPr>
              <a:t> </a:t>
            </a:r>
            <a:r>
              <a:rPr sz="4950" b="0" spc="-35" dirty="0">
                <a:latin typeface="Arial MT"/>
                <a:cs typeface="Arial MT"/>
              </a:rPr>
              <a:t>Risks</a:t>
            </a:r>
            <a:endParaRPr sz="495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267489" y="3000368"/>
            <a:ext cx="7581900" cy="4803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50000"/>
              </a:lnSpc>
              <a:spcBef>
                <a:spcPts val="100"/>
              </a:spcBef>
            </a:pPr>
            <a:r>
              <a:rPr sz="2000" dirty="0">
                <a:solidFill>
                  <a:srgbClr val="272424"/>
                </a:solidFill>
                <a:latin typeface="Times New Roman"/>
                <a:cs typeface="Times New Roman"/>
              </a:rPr>
              <a:t>While</a:t>
            </a:r>
            <a:r>
              <a:rPr sz="2000" spc="195" dirty="0">
                <a:solidFill>
                  <a:srgbClr val="272424"/>
                </a:solidFill>
                <a:latin typeface="Times New Roman"/>
                <a:cs typeface="Times New Roman"/>
              </a:rPr>
              <a:t>  </a:t>
            </a:r>
            <a:r>
              <a:rPr sz="2000" dirty="0">
                <a:solidFill>
                  <a:srgbClr val="272424"/>
                </a:solidFill>
                <a:latin typeface="Times New Roman"/>
                <a:cs typeface="Times New Roman"/>
              </a:rPr>
              <a:t>growth</a:t>
            </a:r>
            <a:r>
              <a:rPr sz="2000" spc="210" dirty="0">
                <a:solidFill>
                  <a:srgbClr val="272424"/>
                </a:solidFill>
                <a:latin typeface="Times New Roman"/>
                <a:cs typeface="Times New Roman"/>
              </a:rPr>
              <a:t>  </a:t>
            </a:r>
            <a:r>
              <a:rPr sz="2000" dirty="0">
                <a:solidFill>
                  <a:srgbClr val="272424"/>
                </a:solidFill>
                <a:latin typeface="Times New Roman"/>
                <a:cs typeface="Times New Roman"/>
              </a:rPr>
              <a:t>statistics</a:t>
            </a:r>
            <a:r>
              <a:rPr sz="2000" spc="204" dirty="0">
                <a:solidFill>
                  <a:srgbClr val="272424"/>
                </a:solidFill>
                <a:latin typeface="Times New Roman"/>
                <a:cs typeface="Times New Roman"/>
              </a:rPr>
              <a:t>  </a:t>
            </a:r>
            <a:r>
              <a:rPr sz="2000" dirty="0">
                <a:solidFill>
                  <a:srgbClr val="272424"/>
                </a:solidFill>
                <a:latin typeface="Times New Roman"/>
                <a:cs typeface="Times New Roman"/>
              </a:rPr>
              <a:t>motivate</a:t>
            </a:r>
            <a:r>
              <a:rPr sz="2000" spc="210" dirty="0">
                <a:solidFill>
                  <a:srgbClr val="272424"/>
                </a:solidFill>
                <a:latin typeface="Times New Roman"/>
                <a:cs typeface="Times New Roman"/>
              </a:rPr>
              <a:t>  </a:t>
            </a:r>
            <a:r>
              <a:rPr sz="2000" dirty="0">
                <a:solidFill>
                  <a:srgbClr val="272424"/>
                </a:solidFill>
                <a:latin typeface="Times New Roman"/>
                <a:cs typeface="Times New Roman"/>
              </a:rPr>
              <a:t>automation,</a:t>
            </a:r>
            <a:r>
              <a:rPr sz="2000" spc="204" dirty="0">
                <a:solidFill>
                  <a:srgbClr val="272424"/>
                </a:solidFill>
                <a:latin typeface="Times New Roman"/>
                <a:cs typeface="Times New Roman"/>
              </a:rPr>
              <a:t>  </a:t>
            </a:r>
            <a:r>
              <a:rPr sz="2000" dirty="0">
                <a:solidFill>
                  <a:srgbClr val="272424"/>
                </a:solidFill>
                <a:latin typeface="Times New Roman"/>
                <a:cs typeface="Times New Roman"/>
              </a:rPr>
              <a:t>volume</a:t>
            </a:r>
            <a:r>
              <a:rPr sz="2000" spc="210" dirty="0">
                <a:solidFill>
                  <a:srgbClr val="272424"/>
                </a:solidFill>
                <a:latin typeface="Times New Roman"/>
                <a:cs typeface="Times New Roman"/>
              </a:rPr>
              <a:t>  </a:t>
            </a:r>
            <a:r>
              <a:rPr sz="2000" dirty="0">
                <a:solidFill>
                  <a:srgbClr val="272424"/>
                </a:solidFill>
                <a:latin typeface="Times New Roman"/>
                <a:cs typeface="Times New Roman"/>
              </a:rPr>
              <a:t>alone</a:t>
            </a:r>
            <a:r>
              <a:rPr sz="2000" spc="204" dirty="0">
                <a:solidFill>
                  <a:srgbClr val="272424"/>
                </a:solidFill>
                <a:latin typeface="Times New Roman"/>
                <a:cs typeface="Times New Roman"/>
              </a:rPr>
              <a:t>  </a:t>
            </a:r>
            <a:r>
              <a:rPr sz="2000" dirty="0">
                <a:solidFill>
                  <a:srgbClr val="272424"/>
                </a:solidFill>
                <a:latin typeface="Times New Roman"/>
                <a:cs typeface="Times New Roman"/>
              </a:rPr>
              <a:t>is</a:t>
            </a:r>
            <a:r>
              <a:rPr sz="2000" spc="210" dirty="0">
                <a:solidFill>
                  <a:srgbClr val="272424"/>
                </a:solidFill>
                <a:latin typeface="Times New Roman"/>
                <a:cs typeface="Times New Roman"/>
              </a:rPr>
              <a:t>  </a:t>
            </a:r>
            <a:r>
              <a:rPr sz="2000" spc="-25" dirty="0">
                <a:solidFill>
                  <a:srgbClr val="272424"/>
                </a:solidFill>
                <a:latin typeface="Times New Roman"/>
                <a:cs typeface="Times New Roman"/>
              </a:rPr>
              <a:t>not </a:t>
            </a:r>
            <a:r>
              <a:rPr sz="2000" dirty="0">
                <a:solidFill>
                  <a:srgbClr val="272424"/>
                </a:solidFill>
                <a:latin typeface="Times New Roman"/>
                <a:cs typeface="Times New Roman"/>
              </a:rPr>
              <a:t>synonymous</a:t>
            </a:r>
            <a:r>
              <a:rPr sz="2000" spc="7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72424"/>
                </a:solidFill>
                <a:latin typeface="Times New Roman"/>
                <a:cs typeface="Times New Roman"/>
              </a:rPr>
              <a:t>with</a:t>
            </a:r>
            <a:r>
              <a:rPr sz="2000" spc="7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72424"/>
                </a:solidFill>
                <a:latin typeface="Times New Roman"/>
                <a:cs typeface="Times New Roman"/>
              </a:rPr>
              <a:t>value;</a:t>
            </a:r>
            <a:r>
              <a:rPr sz="2000" spc="7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72424"/>
                </a:solidFill>
                <a:latin typeface="Times New Roman"/>
                <a:cs typeface="Times New Roman"/>
              </a:rPr>
              <a:t>concerns</a:t>
            </a:r>
            <a:r>
              <a:rPr sz="2000" spc="7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72424"/>
                </a:solidFill>
                <a:latin typeface="Times New Roman"/>
                <a:cs typeface="Times New Roman"/>
              </a:rPr>
              <a:t>about</a:t>
            </a:r>
            <a:r>
              <a:rPr sz="2000" spc="7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72424"/>
                </a:solidFill>
                <a:latin typeface="Times New Roman"/>
                <a:cs typeface="Times New Roman"/>
              </a:rPr>
              <a:t>saturation,</a:t>
            </a:r>
            <a:r>
              <a:rPr sz="2000" spc="7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72424"/>
                </a:solidFill>
                <a:latin typeface="Times New Roman"/>
                <a:cs typeface="Times New Roman"/>
              </a:rPr>
              <a:t>predatory</a:t>
            </a:r>
            <a:r>
              <a:rPr sz="2000" spc="7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72424"/>
                </a:solidFill>
                <a:latin typeface="Times New Roman"/>
                <a:cs typeface="Times New Roman"/>
              </a:rPr>
              <a:t>outlets,</a:t>
            </a:r>
            <a:r>
              <a:rPr sz="2000" spc="7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2000" spc="-25" dirty="0">
                <a:solidFill>
                  <a:srgbClr val="272424"/>
                </a:solidFill>
                <a:latin typeface="Times New Roman"/>
                <a:cs typeface="Times New Roman"/>
              </a:rPr>
              <a:t>and </a:t>
            </a:r>
            <a:r>
              <a:rPr sz="2000" dirty="0">
                <a:solidFill>
                  <a:srgbClr val="272424"/>
                </a:solidFill>
                <a:latin typeface="Times New Roman"/>
                <a:cs typeface="Times New Roman"/>
              </a:rPr>
              <a:t>retractions</a:t>
            </a:r>
            <a:r>
              <a:rPr sz="2000" spc="26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72424"/>
                </a:solidFill>
                <a:latin typeface="Times New Roman"/>
                <a:cs typeface="Times New Roman"/>
              </a:rPr>
              <a:t>have</a:t>
            </a:r>
            <a:r>
              <a:rPr sz="2000" spc="26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72424"/>
                </a:solidFill>
                <a:latin typeface="Times New Roman"/>
                <a:cs typeface="Times New Roman"/>
              </a:rPr>
              <a:t>intensified,</a:t>
            </a:r>
            <a:r>
              <a:rPr sz="2000" spc="26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72424"/>
                </a:solidFill>
                <a:latin typeface="Times New Roman"/>
                <a:cs typeface="Times New Roman"/>
              </a:rPr>
              <a:t>indicating</a:t>
            </a:r>
            <a:r>
              <a:rPr sz="2000" spc="26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72424"/>
                </a:solidFill>
                <a:latin typeface="Times New Roman"/>
                <a:cs typeface="Times New Roman"/>
              </a:rPr>
              <a:t>a</a:t>
            </a:r>
            <a:r>
              <a:rPr sz="2000" spc="26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72424"/>
                </a:solidFill>
                <a:latin typeface="Times New Roman"/>
                <a:cs typeface="Times New Roman"/>
              </a:rPr>
              <a:t>need</a:t>
            </a:r>
            <a:r>
              <a:rPr sz="2000" spc="26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72424"/>
                </a:solidFill>
                <a:latin typeface="Times New Roman"/>
                <a:cs typeface="Times New Roman"/>
              </a:rPr>
              <a:t>for</a:t>
            </a:r>
            <a:r>
              <a:rPr sz="2000" spc="26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72424"/>
                </a:solidFill>
                <a:latin typeface="Times New Roman"/>
                <a:cs typeface="Times New Roman"/>
              </a:rPr>
              <a:t>systems</a:t>
            </a:r>
            <a:r>
              <a:rPr sz="2000" spc="26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72424"/>
                </a:solidFill>
                <a:latin typeface="Times New Roman"/>
                <a:cs typeface="Times New Roman"/>
              </a:rPr>
              <a:t>that</a:t>
            </a:r>
            <a:r>
              <a:rPr sz="2000" spc="26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272424"/>
                </a:solidFill>
                <a:latin typeface="Times New Roman"/>
                <a:cs typeface="Times New Roman"/>
              </a:rPr>
              <a:t>privilege </a:t>
            </a:r>
            <a:r>
              <a:rPr sz="2000" dirty="0">
                <a:solidFill>
                  <a:srgbClr val="272424"/>
                </a:solidFill>
                <a:latin typeface="Times New Roman"/>
                <a:cs typeface="Times New Roman"/>
              </a:rPr>
              <a:t>transparency</a:t>
            </a:r>
            <a:r>
              <a:rPr sz="2000" spc="28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72424"/>
                </a:solidFill>
                <a:latin typeface="Times New Roman"/>
                <a:cs typeface="Times New Roman"/>
              </a:rPr>
              <a:t>and</a:t>
            </a:r>
            <a:r>
              <a:rPr sz="2000" spc="28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72424"/>
                </a:solidFill>
                <a:latin typeface="Times New Roman"/>
                <a:cs typeface="Times New Roman"/>
              </a:rPr>
              <a:t>provenance</a:t>
            </a:r>
            <a:r>
              <a:rPr sz="2000" spc="28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72424"/>
                </a:solidFill>
                <a:latin typeface="Times New Roman"/>
                <a:cs typeface="Times New Roman"/>
              </a:rPr>
              <a:t>over</a:t>
            </a:r>
            <a:r>
              <a:rPr sz="2000" spc="28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72424"/>
                </a:solidFill>
                <a:latin typeface="Times New Roman"/>
                <a:cs typeface="Times New Roman"/>
              </a:rPr>
              <a:t>“black-box”</a:t>
            </a:r>
            <a:r>
              <a:rPr sz="2000" spc="28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72424"/>
                </a:solidFill>
                <a:latin typeface="Times New Roman"/>
                <a:cs typeface="Times New Roman"/>
              </a:rPr>
              <a:t>retrieval</a:t>
            </a:r>
            <a:r>
              <a:rPr sz="2000" spc="28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72424"/>
                </a:solidFill>
                <a:latin typeface="Times New Roman"/>
                <a:cs typeface="Times New Roman"/>
              </a:rPr>
              <a:t>(The</a:t>
            </a:r>
            <a:r>
              <a:rPr sz="2000" spc="28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272424"/>
                </a:solidFill>
                <a:latin typeface="Times New Roman"/>
                <a:cs typeface="Times New Roman"/>
              </a:rPr>
              <a:t>Guardian, 2025).</a:t>
            </a:r>
            <a:endParaRPr sz="2000">
              <a:latin typeface="Times New Roman"/>
              <a:cs typeface="Times New Roman"/>
            </a:endParaRPr>
          </a:p>
          <a:p>
            <a:pPr marL="12700" marR="5080" algn="just">
              <a:lnSpc>
                <a:spcPct val="150000"/>
              </a:lnSpc>
              <a:spcBef>
                <a:spcPts val="1620"/>
              </a:spcBef>
            </a:pPr>
            <a:r>
              <a:rPr sz="2000" dirty="0">
                <a:solidFill>
                  <a:srgbClr val="272424"/>
                </a:solidFill>
                <a:latin typeface="Times New Roman"/>
                <a:cs typeface="Times New Roman"/>
              </a:rPr>
              <a:t>AROAS</a:t>
            </a:r>
            <a:r>
              <a:rPr sz="2000" spc="35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72424"/>
                </a:solidFill>
                <a:latin typeface="Times New Roman"/>
                <a:cs typeface="Times New Roman"/>
              </a:rPr>
              <a:t>therefore</a:t>
            </a:r>
            <a:r>
              <a:rPr sz="2000" spc="35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72424"/>
                </a:solidFill>
                <a:latin typeface="Times New Roman"/>
                <a:cs typeface="Times New Roman"/>
              </a:rPr>
              <a:t>foregrounds</a:t>
            </a:r>
            <a:r>
              <a:rPr sz="2000" spc="35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72424"/>
                </a:solidFill>
                <a:latin typeface="Times New Roman"/>
                <a:cs typeface="Times New Roman"/>
              </a:rPr>
              <a:t>explainability</a:t>
            </a:r>
            <a:r>
              <a:rPr sz="2000" spc="36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72424"/>
                </a:solidFill>
                <a:latin typeface="Times New Roman"/>
                <a:cs typeface="Times New Roman"/>
              </a:rPr>
              <a:t>(TF–IDF</a:t>
            </a:r>
            <a:r>
              <a:rPr sz="2000" spc="35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72424"/>
                </a:solidFill>
                <a:latin typeface="Times New Roman"/>
                <a:cs typeface="Times New Roman"/>
              </a:rPr>
              <a:t>feature</a:t>
            </a:r>
            <a:r>
              <a:rPr sz="2000" spc="35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272424"/>
                </a:solidFill>
                <a:latin typeface="Times New Roman"/>
                <a:cs typeface="Times New Roman"/>
              </a:rPr>
              <a:t>weights; </a:t>
            </a:r>
            <a:r>
              <a:rPr sz="2000" dirty="0">
                <a:solidFill>
                  <a:srgbClr val="272424"/>
                </a:solidFill>
                <a:latin typeface="Times New Roman"/>
                <a:cs typeface="Times New Roman"/>
              </a:rPr>
              <a:t>auditable</a:t>
            </a:r>
            <a:r>
              <a:rPr sz="2000" spc="39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72424"/>
                </a:solidFill>
                <a:latin typeface="Times New Roman"/>
                <a:cs typeface="Times New Roman"/>
              </a:rPr>
              <a:t>pipelines)</a:t>
            </a:r>
            <a:r>
              <a:rPr sz="2000" spc="39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72424"/>
                </a:solidFill>
                <a:latin typeface="Times New Roman"/>
                <a:cs typeface="Times New Roman"/>
              </a:rPr>
              <a:t>and</a:t>
            </a:r>
            <a:r>
              <a:rPr sz="2000" spc="39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72424"/>
                </a:solidFill>
                <a:latin typeface="Times New Roman"/>
                <a:cs typeface="Times New Roman"/>
              </a:rPr>
              <a:t>governance</a:t>
            </a:r>
            <a:r>
              <a:rPr sz="2000" spc="39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72424"/>
                </a:solidFill>
                <a:latin typeface="Times New Roman"/>
                <a:cs typeface="Times New Roman"/>
              </a:rPr>
              <a:t>(robots/GDPR)</a:t>
            </a:r>
            <a:r>
              <a:rPr sz="2000" spc="39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72424"/>
                </a:solidFill>
                <a:latin typeface="Times New Roman"/>
                <a:cs typeface="Times New Roman"/>
              </a:rPr>
              <a:t>to</a:t>
            </a:r>
            <a:r>
              <a:rPr sz="2000" spc="39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72424"/>
                </a:solidFill>
                <a:latin typeface="Times New Roman"/>
                <a:cs typeface="Times New Roman"/>
              </a:rPr>
              <a:t>mitigate</a:t>
            </a:r>
            <a:r>
              <a:rPr sz="2000" spc="39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272424"/>
                </a:solidFill>
                <a:latin typeface="Times New Roman"/>
                <a:cs typeface="Times New Roman"/>
              </a:rPr>
              <a:t>quality </a:t>
            </a:r>
            <a:r>
              <a:rPr sz="2000" dirty="0">
                <a:solidFill>
                  <a:srgbClr val="272424"/>
                </a:solidFill>
                <a:latin typeface="Times New Roman"/>
                <a:cs typeface="Times New Roman"/>
              </a:rPr>
              <a:t>noise</a:t>
            </a:r>
            <a:r>
              <a:rPr sz="2000" spc="10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72424"/>
                </a:solidFill>
                <a:latin typeface="Times New Roman"/>
                <a:cs typeface="Times New Roman"/>
              </a:rPr>
              <a:t>and</a:t>
            </a:r>
            <a:r>
              <a:rPr sz="2000" spc="10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72424"/>
                </a:solidFill>
                <a:latin typeface="Times New Roman"/>
                <a:cs typeface="Times New Roman"/>
              </a:rPr>
              <a:t>ethical</a:t>
            </a:r>
            <a:r>
              <a:rPr sz="2000" spc="10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72424"/>
                </a:solidFill>
                <a:latin typeface="Times New Roman"/>
                <a:cs typeface="Times New Roman"/>
              </a:rPr>
              <a:t>risk</a:t>
            </a:r>
            <a:r>
              <a:rPr sz="2000" spc="10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72424"/>
                </a:solidFill>
                <a:latin typeface="Times New Roman"/>
                <a:cs typeface="Times New Roman"/>
              </a:rPr>
              <a:t>while</a:t>
            </a:r>
            <a:r>
              <a:rPr sz="2000" spc="10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72424"/>
                </a:solidFill>
                <a:latin typeface="Times New Roman"/>
                <a:cs typeface="Times New Roman"/>
              </a:rPr>
              <a:t>preserving</a:t>
            </a:r>
            <a:r>
              <a:rPr sz="2000" spc="10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72424"/>
                </a:solidFill>
                <a:latin typeface="Times New Roman"/>
                <a:cs typeface="Times New Roman"/>
              </a:rPr>
              <a:t>recall</a:t>
            </a:r>
            <a:r>
              <a:rPr sz="2000" spc="10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72424"/>
                </a:solidFill>
                <a:latin typeface="Times New Roman"/>
                <a:cs typeface="Times New Roman"/>
              </a:rPr>
              <a:t>(Manning</a:t>
            </a:r>
            <a:r>
              <a:rPr sz="2000" spc="10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72424"/>
                </a:solidFill>
                <a:latin typeface="Times New Roman"/>
                <a:cs typeface="Times New Roman"/>
              </a:rPr>
              <a:t>et</a:t>
            </a:r>
            <a:r>
              <a:rPr sz="2000" spc="10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72424"/>
                </a:solidFill>
                <a:latin typeface="Times New Roman"/>
                <a:cs typeface="Times New Roman"/>
              </a:rPr>
              <a:t>al.,</a:t>
            </a:r>
            <a:r>
              <a:rPr sz="2000" spc="10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72424"/>
                </a:solidFill>
                <a:latin typeface="Times New Roman"/>
                <a:cs typeface="Times New Roman"/>
              </a:rPr>
              <a:t>2008;</a:t>
            </a:r>
            <a:r>
              <a:rPr sz="2000" spc="10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2000" spc="-25" dirty="0">
                <a:solidFill>
                  <a:srgbClr val="272424"/>
                </a:solidFill>
                <a:latin typeface="Times New Roman"/>
                <a:cs typeface="Times New Roman"/>
              </a:rPr>
              <a:t>RFC </a:t>
            </a:r>
            <a:r>
              <a:rPr sz="2000" dirty="0">
                <a:solidFill>
                  <a:srgbClr val="272424"/>
                </a:solidFill>
                <a:latin typeface="Times New Roman"/>
                <a:cs typeface="Times New Roman"/>
              </a:rPr>
              <a:t>9309;  ICO,</a:t>
            </a:r>
            <a:r>
              <a:rPr sz="2000" spc="5" dirty="0">
                <a:solidFill>
                  <a:srgbClr val="272424"/>
                </a:solidFill>
                <a:latin typeface="Times New Roman"/>
                <a:cs typeface="Times New Roman"/>
              </a:rPr>
              <a:t>  </a:t>
            </a:r>
            <a:r>
              <a:rPr sz="2000" dirty="0">
                <a:solidFill>
                  <a:srgbClr val="272424"/>
                </a:solidFill>
                <a:latin typeface="Times New Roman"/>
                <a:cs typeface="Times New Roman"/>
              </a:rPr>
              <a:t>2023).  (The</a:t>
            </a:r>
            <a:r>
              <a:rPr sz="2000" spc="5" dirty="0">
                <a:solidFill>
                  <a:srgbClr val="272424"/>
                </a:solidFill>
                <a:latin typeface="Times New Roman"/>
                <a:cs typeface="Times New Roman"/>
              </a:rPr>
              <a:t>  </a:t>
            </a:r>
            <a:r>
              <a:rPr sz="2000" dirty="0">
                <a:solidFill>
                  <a:srgbClr val="272424"/>
                </a:solidFill>
                <a:latin typeface="Times New Roman"/>
                <a:cs typeface="Times New Roman"/>
              </a:rPr>
              <a:t>Guardian,</a:t>
            </a:r>
            <a:r>
              <a:rPr sz="2000" spc="5" dirty="0">
                <a:solidFill>
                  <a:srgbClr val="272424"/>
                </a:solidFill>
                <a:latin typeface="Times New Roman"/>
                <a:cs typeface="Times New Roman"/>
              </a:rPr>
              <a:t>  </a:t>
            </a:r>
            <a:r>
              <a:rPr sz="2000" dirty="0">
                <a:solidFill>
                  <a:srgbClr val="272424"/>
                </a:solidFill>
                <a:latin typeface="Times New Roman"/>
                <a:cs typeface="Times New Roman"/>
              </a:rPr>
              <a:t>2025;  Manning</a:t>
            </a:r>
            <a:r>
              <a:rPr sz="2000" spc="5" dirty="0">
                <a:solidFill>
                  <a:srgbClr val="272424"/>
                </a:solidFill>
                <a:latin typeface="Times New Roman"/>
                <a:cs typeface="Times New Roman"/>
              </a:rPr>
              <a:t>  </a:t>
            </a:r>
            <a:r>
              <a:rPr sz="2000" dirty="0">
                <a:solidFill>
                  <a:srgbClr val="272424"/>
                </a:solidFill>
                <a:latin typeface="Times New Roman"/>
                <a:cs typeface="Times New Roman"/>
              </a:rPr>
              <a:t>et  al.,</a:t>
            </a:r>
            <a:r>
              <a:rPr sz="2000" spc="5" dirty="0">
                <a:solidFill>
                  <a:srgbClr val="272424"/>
                </a:solidFill>
                <a:latin typeface="Times New Roman"/>
                <a:cs typeface="Times New Roman"/>
              </a:rPr>
              <a:t>  </a:t>
            </a:r>
            <a:r>
              <a:rPr sz="2000" dirty="0">
                <a:solidFill>
                  <a:srgbClr val="272424"/>
                </a:solidFill>
                <a:latin typeface="Times New Roman"/>
                <a:cs typeface="Times New Roman"/>
              </a:rPr>
              <a:t>2008;</a:t>
            </a:r>
            <a:r>
              <a:rPr sz="2000" spc="5" dirty="0">
                <a:solidFill>
                  <a:srgbClr val="272424"/>
                </a:solidFill>
                <a:latin typeface="Times New Roman"/>
                <a:cs typeface="Times New Roman"/>
              </a:rPr>
              <a:t>  </a:t>
            </a:r>
            <a:r>
              <a:rPr sz="2000" spc="-25" dirty="0">
                <a:solidFill>
                  <a:srgbClr val="272424"/>
                </a:solidFill>
                <a:latin typeface="Times New Roman"/>
                <a:cs typeface="Times New Roman"/>
              </a:rPr>
              <a:t>RFC</a:t>
            </a:r>
            <a:endParaRPr sz="2000">
              <a:latin typeface="Times New Roman"/>
              <a:cs typeface="Times New Roman"/>
            </a:endParaRPr>
          </a:p>
          <a:p>
            <a:pPr marL="12700" algn="just">
              <a:lnSpc>
                <a:spcPct val="100000"/>
              </a:lnSpc>
              <a:spcBef>
                <a:spcPts val="1200"/>
              </a:spcBef>
            </a:pPr>
            <a:r>
              <a:rPr sz="2000" dirty="0">
                <a:solidFill>
                  <a:srgbClr val="272424"/>
                </a:solidFill>
                <a:latin typeface="Times New Roman"/>
                <a:cs typeface="Times New Roman"/>
              </a:rPr>
              <a:t>Editor,</a:t>
            </a:r>
            <a:r>
              <a:rPr sz="2000" spc="-1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72424"/>
                </a:solidFill>
                <a:latin typeface="Times New Roman"/>
                <a:cs typeface="Times New Roman"/>
              </a:rPr>
              <a:t>2022;</a:t>
            </a:r>
            <a:r>
              <a:rPr sz="2000" spc="-1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72424"/>
                </a:solidFill>
                <a:latin typeface="Times New Roman"/>
                <a:cs typeface="Times New Roman"/>
              </a:rPr>
              <a:t>ICO,</a:t>
            </a:r>
            <a:r>
              <a:rPr sz="2000" spc="-1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72424"/>
                </a:solidFill>
                <a:latin typeface="Times New Roman"/>
                <a:cs typeface="Times New Roman"/>
              </a:rPr>
              <a:t>2023).</a:t>
            </a:r>
            <a:r>
              <a:rPr sz="2000" spc="-1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72424"/>
                </a:solidFill>
                <a:latin typeface="Times New Roman"/>
                <a:cs typeface="Times New Roman"/>
              </a:rPr>
              <a:t>(</a:t>
            </a:r>
            <a:r>
              <a:rPr sz="2000" u="heavy" dirty="0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  <a:latin typeface="Times New Roman"/>
                <a:cs typeface="Times New Roman"/>
              </a:rPr>
              <a:t>The</a:t>
            </a:r>
            <a:r>
              <a:rPr sz="2000" u="heavy" spc="-15" dirty="0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000" u="heavy" spc="-10" dirty="0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  <a:latin typeface="Times New Roman"/>
                <a:cs typeface="Times New Roman"/>
              </a:rPr>
              <a:t>Guardian</a:t>
            </a:r>
            <a:r>
              <a:rPr sz="2000" spc="-10" dirty="0">
                <a:solidFill>
                  <a:srgbClr val="272424"/>
                </a:solidFill>
                <a:latin typeface="Times New Roman"/>
                <a:cs typeface="Times New Roman"/>
              </a:rPr>
              <a:t>)</a:t>
            </a:r>
            <a:endParaRPr sz="2000">
              <a:latin typeface="Times New Roman"/>
              <a:cs typeface="Times New Roman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427431" y="7572119"/>
            <a:ext cx="2202968" cy="65748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427431" y="7572119"/>
            <a:ext cx="2202968" cy="65748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30674" rIns="0" bIns="0" rtlCol="0">
            <a:spAutoFit/>
          </a:bodyPr>
          <a:lstStyle/>
          <a:p>
            <a:pPr marL="139065">
              <a:lnSpc>
                <a:spcPct val="100000"/>
              </a:lnSpc>
              <a:spcBef>
                <a:spcPts val="100"/>
              </a:spcBef>
            </a:pPr>
            <a:r>
              <a:rPr sz="4450" b="0" spc="-170" dirty="0">
                <a:latin typeface="Arial MT"/>
                <a:cs typeface="Arial MT"/>
              </a:rPr>
              <a:t>Theoretical</a:t>
            </a:r>
            <a:r>
              <a:rPr sz="4450" b="0" spc="-204" dirty="0">
                <a:latin typeface="Arial MT"/>
                <a:cs typeface="Arial MT"/>
              </a:rPr>
              <a:t> </a:t>
            </a:r>
            <a:r>
              <a:rPr sz="4450" b="0" spc="-240" dirty="0">
                <a:latin typeface="Arial MT"/>
                <a:cs typeface="Arial MT"/>
              </a:rPr>
              <a:t>Framing</a:t>
            </a:r>
            <a:r>
              <a:rPr sz="4450" b="0" spc="-200" dirty="0">
                <a:latin typeface="Arial MT"/>
                <a:cs typeface="Arial MT"/>
              </a:rPr>
              <a:t> </a:t>
            </a:r>
            <a:r>
              <a:rPr sz="4450" b="0" spc="-275" dirty="0">
                <a:latin typeface="Arial MT"/>
                <a:cs typeface="Arial MT"/>
              </a:rPr>
              <a:t>and</a:t>
            </a:r>
            <a:r>
              <a:rPr sz="4450" b="0" spc="-200" dirty="0">
                <a:latin typeface="Arial MT"/>
                <a:cs typeface="Arial MT"/>
              </a:rPr>
              <a:t> </a:t>
            </a:r>
            <a:r>
              <a:rPr sz="4450" b="0" spc="-254" dirty="0">
                <a:latin typeface="Arial MT"/>
                <a:cs typeface="Arial MT"/>
              </a:rPr>
              <a:t>Design</a:t>
            </a:r>
            <a:r>
              <a:rPr sz="4450" b="0" spc="-204" dirty="0">
                <a:latin typeface="Arial MT"/>
                <a:cs typeface="Arial MT"/>
              </a:rPr>
              <a:t> </a:t>
            </a:r>
            <a:r>
              <a:rPr sz="4450" b="0" spc="-265" dirty="0">
                <a:latin typeface="Arial MT"/>
                <a:cs typeface="Arial MT"/>
              </a:rPr>
              <a:t>Choice</a:t>
            </a:r>
            <a:endParaRPr sz="445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04174" y="1679557"/>
            <a:ext cx="2359025" cy="3651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200" spc="-165" dirty="0">
                <a:latin typeface="Arial MT"/>
                <a:cs typeface="Arial MT"/>
              </a:rPr>
              <a:t>MAS</a:t>
            </a:r>
            <a:r>
              <a:rPr sz="2200" spc="-100" dirty="0">
                <a:latin typeface="Arial MT"/>
                <a:cs typeface="Arial MT"/>
              </a:rPr>
              <a:t> </a:t>
            </a:r>
            <a:r>
              <a:rPr sz="2200" spc="-80" dirty="0">
                <a:latin typeface="Arial MT"/>
                <a:cs typeface="Arial MT"/>
              </a:rPr>
              <a:t>Decomposition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04174" y="2162944"/>
            <a:ext cx="8375650" cy="2585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50000"/>
              </a:lnSpc>
              <a:spcBef>
                <a:spcPts val="100"/>
              </a:spcBef>
            </a:pP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A</a:t>
            </a:r>
            <a:r>
              <a:rPr sz="1400" spc="16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tri-agent</a:t>
            </a:r>
            <a:r>
              <a:rPr sz="1400" spc="16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00" spc="-10" dirty="0">
                <a:solidFill>
                  <a:srgbClr val="272424"/>
                </a:solidFill>
                <a:latin typeface="Times New Roman"/>
                <a:cs typeface="Times New Roman"/>
              </a:rPr>
              <a:t>design—</a:t>
            </a: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Crawler,</a:t>
            </a:r>
            <a:r>
              <a:rPr sz="1400" spc="16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Processor,</a:t>
            </a:r>
            <a:r>
              <a:rPr sz="1400" spc="16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Storage/Notifier—maps</a:t>
            </a:r>
            <a:r>
              <a:rPr sz="1400" spc="16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to</a:t>
            </a:r>
            <a:r>
              <a:rPr sz="1400" spc="16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MAS</a:t>
            </a:r>
            <a:r>
              <a:rPr sz="1400" spc="16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theory:</a:t>
            </a:r>
            <a:r>
              <a:rPr sz="1400" spc="16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competence</a:t>
            </a:r>
            <a:r>
              <a:rPr sz="1400" spc="16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distribution</a:t>
            </a:r>
            <a:r>
              <a:rPr sz="1400" spc="16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00" spc="-10" dirty="0">
                <a:solidFill>
                  <a:srgbClr val="272424"/>
                </a:solidFill>
                <a:latin typeface="Times New Roman"/>
                <a:cs typeface="Times New Roman"/>
              </a:rPr>
              <a:t>reduces </a:t>
            </a: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global</a:t>
            </a:r>
            <a:r>
              <a:rPr sz="1400" spc="24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complexity</a:t>
            </a:r>
            <a:r>
              <a:rPr sz="1400" spc="24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and</a:t>
            </a:r>
            <a:r>
              <a:rPr sz="1400" spc="24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allows</a:t>
            </a:r>
            <a:r>
              <a:rPr sz="1400" spc="24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00" spc="-10" dirty="0">
                <a:solidFill>
                  <a:srgbClr val="272424"/>
                </a:solidFill>
                <a:latin typeface="Times New Roman"/>
                <a:cs typeface="Times New Roman"/>
              </a:rPr>
              <a:t>domain-</a:t>
            </a: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specific</a:t>
            </a:r>
            <a:r>
              <a:rPr sz="1400" spc="24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optimisation</a:t>
            </a:r>
            <a:r>
              <a:rPr sz="1400" spc="24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(e.g.,</a:t>
            </a:r>
            <a:r>
              <a:rPr sz="1400" spc="24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politeness</a:t>
            </a:r>
            <a:r>
              <a:rPr sz="1400" spc="24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in</a:t>
            </a:r>
            <a:r>
              <a:rPr sz="1400" spc="24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crawling</a:t>
            </a:r>
            <a:r>
              <a:rPr sz="1400" spc="24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versus</a:t>
            </a:r>
            <a:r>
              <a:rPr sz="1400" spc="24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CPU-bound</a:t>
            </a:r>
            <a:r>
              <a:rPr sz="1400" spc="24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00" spc="-20" dirty="0">
                <a:solidFill>
                  <a:srgbClr val="272424"/>
                </a:solidFill>
                <a:latin typeface="Times New Roman"/>
                <a:cs typeface="Times New Roman"/>
              </a:rPr>
              <a:t>text </a:t>
            </a: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modelling).</a:t>
            </a:r>
            <a:r>
              <a:rPr sz="1400" spc="9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Coordination</a:t>
            </a:r>
            <a:r>
              <a:rPr sz="1400" spc="9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is</a:t>
            </a:r>
            <a:r>
              <a:rPr sz="1400" spc="9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handled</a:t>
            </a:r>
            <a:r>
              <a:rPr sz="1400" spc="9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via</a:t>
            </a:r>
            <a:r>
              <a:rPr sz="1400" spc="9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lightweight</a:t>
            </a:r>
            <a:r>
              <a:rPr sz="1400" spc="9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publish/subscribe</a:t>
            </a:r>
            <a:r>
              <a:rPr sz="1400" spc="10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channels.</a:t>
            </a:r>
            <a:r>
              <a:rPr sz="1400" spc="9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Under</a:t>
            </a:r>
            <a:r>
              <a:rPr sz="1400" spc="9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the</a:t>
            </a:r>
            <a:r>
              <a:rPr sz="1400" spc="9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CAP</a:t>
            </a:r>
            <a:r>
              <a:rPr sz="1400" spc="9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theorem,</a:t>
            </a:r>
            <a:r>
              <a:rPr sz="1400" spc="9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00" spc="-10" dirty="0">
                <a:solidFill>
                  <a:srgbClr val="272424"/>
                </a:solidFill>
                <a:latin typeface="Times New Roman"/>
                <a:cs typeface="Times New Roman"/>
              </a:rPr>
              <a:t>AROAS </a:t>
            </a: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treats</a:t>
            </a:r>
            <a:r>
              <a:rPr sz="1400" spc="15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the</a:t>
            </a:r>
            <a:r>
              <a:rPr sz="1400" spc="15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messaging</a:t>
            </a:r>
            <a:r>
              <a:rPr sz="1400" spc="15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plane</a:t>
            </a:r>
            <a:r>
              <a:rPr sz="1400" spc="15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as</a:t>
            </a:r>
            <a:r>
              <a:rPr sz="1400" spc="15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AP</a:t>
            </a:r>
            <a:r>
              <a:rPr sz="1400" spc="15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(available</a:t>
            </a:r>
            <a:r>
              <a:rPr sz="1400" spc="16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during</a:t>
            </a:r>
            <a:r>
              <a:rPr sz="1400" spc="15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partitions,</a:t>
            </a:r>
            <a:r>
              <a:rPr sz="1400" spc="15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ephemeral</a:t>
            </a:r>
            <a:r>
              <a:rPr sz="1400" spc="15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delivery</a:t>
            </a:r>
            <a:r>
              <a:rPr sz="1400" spc="15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acceptable)</a:t>
            </a:r>
            <a:r>
              <a:rPr sz="1400" spc="15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and</a:t>
            </a:r>
            <a:r>
              <a:rPr sz="1400" spc="15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the</a:t>
            </a:r>
            <a:r>
              <a:rPr sz="1400" spc="16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00" spc="-10" dirty="0">
                <a:solidFill>
                  <a:srgbClr val="272424"/>
                </a:solidFill>
                <a:latin typeface="Times New Roman"/>
                <a:cs typeface="Times New Roman"/>
              </a:rPr>
              <a:t>persistence </a:t>
            </a: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boundary</a:t>
            </a:r>
            <a:r>
              <a:rPr sz="1400" spc="114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(DB/object</a:t>
            </a:r>
            <a:r>
              <a:rPr sz="1400" spc="12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store)</a:t>
            </a:r>
            <a:r>
              <a:rPr sz="1400" spc="12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as</a:t>
            </a:r>
            <a:r>
              <a:rPr sz="1400" spc="12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CP</a:t>
            </a:r>
            <a:r>
              <a:rPr sz="1400" spc="12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(consistency</a:t>
            </a:r>
            <a:r>
              <a:rPr sz="1400" spc="114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prioritised),</a:t>
            </a:r>
            <a:r>
              <a:rPr sz="1400" spc="12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thereby</a:t>
            </a:r>
            <a:r>
              <a:rPr sz="1400" spc="12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confining</a:t>
            </a:r>
            <a:r>
              <a:rPr sz="1400" spc="12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inconsistency</a:t>
            </a:r>
            <a:r>
              <a:rPr sz="1400" spc="12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to</a:t>
            </a:r>
            <a:r>
              <a:rPr sz="1400" spc="12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transient</a:t>
            </a:r>
            <a:r>
              <a:rPr sz="1400" spc="114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00" spc="-10" dirty="0">
                <a:solidFill>
                  <a:srgbClr val="272424"/>
                </a:solidFill>
                <a:latin typeface="Times New Roman"/>
                <a:cs typeface="Times New Roman"/>
              </a:rPr>
              <a:t>signalling </a:t>
            </a: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while</a:t>
            </a:r>
            <a:r>
              <a:rPr sz="1400" spc="4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guaranteeing</a:t>
            </a:r>
            <a:r>
              <a:rPr sz="1400" spc="4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durable</a:t>
            </a:r>
            <a:r>
              <a:rPr sz="1400" spc="4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state</a:t>
            </a:r>
            <a:r>
              <a:rPr sz="1400" spc="4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consistency</a:t>
            </a:r>
            <a:r>
              <a:rPr sz="1400" spc="4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(Gilbert</a:t>
            </a:r>
            <a:r>
              <a:rPr sz="1400" spc="4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&amp;</a:t>
            </a:r>
            <a:r>
              <a:rPr sz="1400" spc="4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Lynch,</a:t>
            </a:r>
            <a:r>
              <a:rPr sz="1400" spc="4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2002;</a:t>
            </a:r>
            <a:r>
              <a:rPr sz="1400" spc="4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Redis</a:t>
            </a:r>
            <a:r>
              <a:rPr sz="1400" spc="4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Docs).</a:t>
            </a:r>
            <a:r>
              <a:rPr sz="1400" spc="4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This</a:t>
            </a:r>
            <a:r>
              <a:rPr sz="1400" spc="4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trade-off</a:t>
            </a:r>
            <a:r>
              <a:rPr sz="1400" spc="4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is</a:t>
            </a:r>
            <a:r>
              <a:rPr sz="1400" spc="4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appropriate</a:t>
            </a:r>
            <a:r>
              <a:rPr sz="1400" spc="4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00" spc="-25" dirty="0">
                <a:solidFill>
                  <a:srgbClr val="272424"/>
                </a:solidFill>
                <a:latin typeface="Times New Roman"/>
                <a:cs typeface="Times New Roman"/>
              </a:rPr>
              <a:t>for </a:t>
            </a: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recomputable</a:t>
            </a:r>
            <a:r>
              <a:rPr sz="1400" spc="12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events</a:t>
            </a:r>
            <a:r>
              <a:rPr sz="1400" spc="12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(crawl/score),</a:t>
            </a:r>
            <a:r>
              <a:rPr sz="1400" spc="12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and</a:t>
            </a:r>
            <a:r>
              <a:rPr sz="1400" spc="12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the</a:t>
            </a:r>
            <a:r>
              <a:rPr sz="1400" spc="12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idempotent</a:t>
            </a:r>
            <a:r>
              <a:rPr sz="1400" spc="12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hand-offs</a:t>
            </a:r>
            <a:r>
              <a:rPr sz="1400" spc="12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ensure</a:t>
            </a:r>
            <a:r>
              <a:rPr sz="1400" spc="12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eventual</a:t>
            </a:r>
            <a:r>
              <a:rPr sz="1400" spc="12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convergence.</a:t>
            </a:r>
            <a:r>
              <a:rPr sz="1400" spc="12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(Gilbert</a:t>
            </a:r>
            <a:r>
              <a:rPr sz="1400" spc="12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&amp;</a:t>
            </a:r>
            <a:r>
              <a:rPr sz="1400" spc="12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00" spc="-10" dirty="0">
                <a:solidFill>
                  <a:srgbClr val="272424"/>
                </a:solidFill>
                <a:latin typeface="Times New Roman"/>
                <a:cs typeface="Times New Roman"/>
              </a:rPr>
              <a:t>Lynch, </a:t>
            </a: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2002;</a:t>
            </a:r>
            <a:r>
              <a:rPr sz="1400" spc="-1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Redis,</a:t>
            </a:r>
            <a:r>
              <a:rPr sz="1400" spc="-1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2025).</a:t>
            </a:r>
            <a:r>
              <a:rPr sz="1400" spc="-1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00" spc="-10" dirty="0">
                <a:solidFill>
                  <a:srgbClr val="272424"/>
                </a:solidFill>
                <a:latin typeface="Times New Roman"/>
                <a:cs typeface="Times New Roman"/>
              </a:rPr>
              <a:t>(</a:t>
            </a:r>
            <a:r>
              <a:rPr sz="1400" u="sng" spc="-10" dirty="0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  <a:latin typeface="Times New Roman"/>
                <a:cs typeface="Times New Roman"/>
              </a:rPr>
              <a:t>DuckDB</a:t>
            </a:r>
            <a:r>
              <a:rPr sz="1400" spc="-10" dirty="0">
                <a:solidFill>
                  <a:srgbClr val="272424"/>
                </a:solidFill>
                <a:latin typeface="Times New Roman"/>
                <a:cs typeface="Times New Roman"/>
              </a:rPr>
              <a:t>)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04174" y="5047478"/>
            <a:ext cx="3375025" cy="3651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200" spc="-185" dirty="0">
                <a:latin typeface="Arial MT"/>
                <a:cs typeface="Arial MT"/>
              </a:rPr>
              <a:t>IR</a:t>
            </a:r>
            <a:r>
              <a:rPr sz="2200" spc="-90" dirty="0">
                <a:latin typeface="Arial MT"/>
                <a:cs typeface="Arial MT"/>
              </a:rPr>
              <a:t> </a:t>
            </a:r>
            <a:r>
              <a:rPr sz="2200" spc="-100" dirty="0">
                <a:latin typeface="Arial MT"/>
                <a:cs typeface="Arial MT"/>
              </a:rPr>
              <a:t>Baseline</a:t>
            </a:r>
            <a:r>
              <a:rPr sz="2200" spc="-90" dirty="0">
                <a:latin typeface="Arial MT"/>
                <a:cs typeface="Arial MT"/>
              </a:rPr>
              <a:t> </a:t>
            </a:r>
            <a:r>
              <a:rPr sz="2200" spc="-130" dirty="0">
                <a:latin typeface="Arial MT"/>
                <a:cs typeface="Arial MT"/>
              </a:rPr>
              <a:t>and</a:t>
            </a:r>
            <a:r>
              <a:rPr sz="2200" spc="-85" dirty="0">
                <a:latin typeface="Arial MT"/>
                <a:cs typeface="Arial MT"/>
              </a:rPr>
              <a:t> </a:t>
            </a:r>
            <a:r>
              <a:rPr sz="2200" spc="-60" dirty="0">
                <a:latin typeface="Arial MT"/>
                <a:cs typeface="Arial MT"/>
              </a:rPr>
              <a:t>Explainability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04174" y="5778892"/>
            <a:ext cx="8375650" cy="19456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50000"/>
              </a:lnSpc>
              <a:spcBef>
                <a:spcPts val="100"/>
              </a:spcBef>
            </a:pP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AROAS</a:t>
            </a:r>
            <a:r>
              <a:rPr sz="1400" spc="14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adopts</a:t>
            </a:r>
            <a:r>
              <a:rPr sz="1400" spc="14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TF–IDF</a:t>
            </a:r>
            <a:r>
              <a:rPr sz="1400" spc="14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for</a:t>
            </a:r>
            <a:r>
              <a:rPr sz="1400" spc="14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initial</a:t>
            </a:r>
            <a:r>
              <a:rPr sz="1400" spc="14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ranking</a:t>
            </a:r>
            <a:r>
              <a:rPr sz="1400" spc="15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because</a:t>
            </a:r>
            <a:r>
              <a:rPr sz="1400" spc="14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it</a:t>
            </a:r>
            <a:r>
              <a:rPr sz="1400" spc="14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delivers</a:t>
            </a:r>
            <a:r>
              <a:rPr sz="1400" spc="14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stable,</a:t>
            </a:r>
            <a:r>
              <a:rPr sz="1400" spc="14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interpretable</a:t>
            </a:r>
            <a:r>
              <a:rPr sz="1400" spc="15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gains</a:t>
            </a:r>
            <a:r>
              <a:rPr sz="1400" spc="14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on</a:t>
            </a:r>
            <a:r>
              <a:rPr sz="1400" spc="14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short</a:t>
            </a:r>
            <a:r>
              <a:rPr sz="1400" spc="14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scholarly</a:t>
            </a:r>
            <a:r>
              <a:rPr sz="1400" spc="14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00" spc="-10" dirty="0">
                <a:solidFill>
                  <a:srgbClr val="272424"/>
                </a:solidFill>
                <a:latin typeface="Times New Roman"/>
                <a:cs typeface="Times New Roman"/>
              </a:rPr>
              <a:t>fields </a:t>
            </a: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(titles/abstracts)</a:t>
            </a:r>
            <a:r>
              <a:rPr sz="1400" spc="10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and</a:t>
            </a:r>
            <a:r>
              <a:rPr sz="1400" spc="10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supports</a:t>
            </a:r>
            <a:r>
              <a:rPr sz="1400" spc="10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reproducible</a:t>
            </a:r>
            <a:r>
              <a:rPr sz="1400" spc="11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audits</a:t>
            </a:r>
            <a:r>
              <a:rPr sz="1400" spc="10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by</a:t>
            </a:r>
            <a:r>
              <a:rPr sz="1400" spc="10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markers,</a:t>
            </a:r>
            <a:r>
              <a:rPr sz="1400" spc="10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whereas</a:t>
            </a:r>
            <a:r>
              <a:rPr sz="1400" spc="11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neural</a:t>
            </a:r>
            <a:r>
              <a:rPr sz="1400" spc="10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rerankers</a:t>
            </a:r>
            <a:r>
              <a:rPr sz="1400" spc="10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(e.g.,</a:t>
            </a:r>
            <a:r>
              <a:rPr sz="1400" spc="10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BERT)</a:t>
            </a:r>
            <a:r>
              <a:rPr sz="1400" spc="11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often</a:t>
            </a:r>
            <a:r>
              <a:rPr sz="1400" spc="10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00" spc="-10" dirty="0">
                <a:solidFill>
                  <a:srgbClr val="272424"/>
                </a:solidFill>
                <a:latin typeface="Times New Roman"/>
                <a:cs typeface="Times New Roman"/>
              </a:rPr>
              <a:t>require </a:t>
            </a: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GPUs</a:t>
            </a:r>
            <a:r>
              <a:rPr sz="1400" spc="3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and</a:t>
            </a:r>
            <a:r>
              <a:rPr sz="1400" spc="3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introduce</a:t>
            </a:r>
            <a:r>
              <a:rPr sz="1400" spc="3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stochasticity;</a:t>
            </a:r>
            <a:r>
              <a:rPr sz="1400" spc="4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empirical</a:t>
            </a:r>
            <a:r>
              <a:rPr sz="1400" spc="3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work</a:t>
            </a:r>
            <a:r>
              <a:rPr sz="1400" spc="3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shows</a:t>
            </a:r>
            <a:r>
              <a:rPr sz="1400" spc="4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classical</a:t>
            </a:r>
            <a:r>
              <a:rPr sz="1400" spc="3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methods</a:t>
            </a:r>
            <a:r>
              <a:rPr sz="1400" spc="3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remain</a:t>
            </a:r>
            <a:r>
              <a:rPr sz="1400" spc="4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competitive</a:t>
            </a:r>
            <a:r>
              <a:rPr sz="1400" spc="3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on</a:t>
            </a:r>
            <a:r>
              <a:rPr sz="1400" spc="3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many</a:t>
            </a:r>
            <a:r>
              <a:rPr sz="1400" spc="4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00" spc="-10" dirty="0">
                <a:solidFill>
                  <a:srgbClr val="272424"/>
                </a:solidFill>
                <a:latin typeface="Times New Roman"/>
                <a:cs typeface="Times New Roman"/>
              </a:rPr>
              <a:t>document- </a:t>
            </a: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ranking tasks</a:t>
            </a:r>
            <a:r>
              <a:rPr sz="1400" spc="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and are</a:t>
            </a:r>
            <a:r>
              <a:rPr sz="1400" spc="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00" spc="-10" dirty="0">
                <a:solidFill>
                  <a:srgbClr val="272424"/>
                </a:solidFill>
                <a:latin typeface="Times New Roman"/>
                <a:cs typeface="Times New Roman"/>
              </a:rPr>
              <a:t>cost-</a:t>
            </a: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efficient</a:t>
            </a:r>
            <a:r>
              <a:rPr sz="1400" spc="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for baselines</a:t>
            </a:r>
            <a:r>
              <a:rPr sz="1400" spc="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(Manning</a:t>
            </a:r>
            <a:r>
              <a:rPr sz="1400" spc="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et al.,</a:t>
            </a:r>
            <a:r>
              <a:rPr sz="1400" spc="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2008;</a:t>
            </a:r>
            <a:r>
              <a:rPr sz="1400" spc="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00" spc="-10" dirty="0">
                <a:solidFill>
                  <a:srgbClr val="272424"/>
                </a:solidFill>
                <a:latin typeface="Times New Roman"/>
                <a:cs typeface="Times New Roman"/>
              </a:rPr>
              <a:t>scikit-</a:t>
            </a: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learn, 2025).</a:t>
            </a:r>
            <a:r>
              <a:rPr sz="1400" spc="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The</a:t>
            </a:r>
            <a:r>
              <a:rPr sz="1400" spc="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system is</a:t>
            </a:r>
            <a:r>
              <a:rPr sz="1400" spc="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00" spc="-10" dirty="0">
                <a:solidFill>
                  <a:srgbClr val="272424"/>
                </a:solidFill>
                <a:latin typeface="Times New Roman"/>
                <a:cs typeface="Times New Roman"/>
              </a:rPr>
              <a:t>architected </a:t>
            </a: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to</a:t>
            </a:r>
            <a:r>
              <a:rPr sz="1400" spc="15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add</a:t>
            </a:r>
            <a:r>
              <a:rPr sz="1400" spc="15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neural</a:t>
            </a:r>
            <a:r>
              <a:rPr sz="1400" spc="15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reranking</a:t>
            </a:r>
            <a:r>
              <a:rPr sz="1400" spc="15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later</a:t>
            </a:r>
            <a:r>
              <a:rPr sz="1400" spc="15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without</a:t>
            </a:r>
            <a:r>
              <a:rPr sz="1400" spc="15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jeopardising</a:t>
            </a:r>
            <a:r>
              <a:rPr sz="1400" spc="15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assessment</a:t>
            </a:r>
            <a:r>
              <a:rPr sz="1400" spc="15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transparency</a:t>
            </a:r>
            <a:r>
              <a:rPr sz="1400" spc="15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(phased</a:t>
            </a:r>
            <a:r>
              <a:rPr sz="1400" spc="15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complexity).</a:t>
            </a:r>
            <a:r>
              <a:rPr sz="1400" spc="15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(Manning</a:t>
            </a:r>
            <a:r>
              <a:rPr sz="1400" spc="15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et</a:t>
            </a:r>
            <a:r>
              <a:rPr sz="1400" spc="15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00" spc="-20" dirty="0">
                <a:solidFill>
                  <a:srgbClr val="272424"/>
                </a:solidFill>
                <a:latin typeface="Times New Roman"/>
                <a:cs typeface="Times New Roman"/>
              </a:rPr>
              <a:t>al., </a:t>
            </a: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2008; </a:t>
            </a:r>
            <a:r>
              <a:rPr sz="1400" spc="-10" dirty="0">
                <a:solidFill>
                  <a:srgbClr val="272424"/>
                </a:solidFill>
                <a:latin typeface="Times New Roman"/>
                <a:cs typeface="Times New Roman"/>
              </a:rPr>
              <a:t>scikit-</a:t>
            </a: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learn, 2025). </a:t>
            </a:r>
            <a:r>
              <a:rPr sz="1400" spc="-10" dirty="0">
                <a:solidFill>
                  <a:srgbClr val="272424"/>
                </a:solidFill>
                <a:latin typeface="Times New Roman"/>
                <a:cs typeface="Times New Roman"/>
              </a:rPr>
              <a:t>(</a:t>
            </a:r>
            <a:r>
              <a:rPr sz="1400" u="sng" spc="-10" dirty="0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  <a:latin typeface="Times New Roman"/>
                <a:cs typeface="Times New Roman"/>
              </a:rPr>
              <a:t>Medium</a:t>
            </a:r>
            <a:r>
              <a:rPr sz="1400" spc="-10" dirty="0">
                <a:solidFill>
                  <a:srgbClr val="272424"/>
                </a:solidFill>
                <a:latin typeface="Times New Roman"/>
                <a:cs typeface="Times New Roman"/>
              </a:rPr>
              <a:t>)</a:t>
            </a:r>
            <a:endParaRPr sz="1400">
              <a:latin typeface="Times New Roman"/>
              <a:cs typeface="Times New Roman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490577" y="6437271"/>
            <a:ext cx="3494781" cy="136177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1536095" y="6774657"/>
            <a:ext cx="1410741" cy="105519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497362" y="1954517"/>
            <a:ext cx="4789661" cy="43205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505"/>
    </mc:Choice>
    <mc:Fallback xmlns="">
      <p:transition spd="slow" advTm="20505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427431" y="7572119"/>
            <a:ext cx="2202968" cy="65748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67103" rIns="0" bIns="0" rtlCol="0">
            <a:spAutoFit/>
          </a:bodyPr>
          <a:lstStyle/>
          <a:p>
            <a:pPr marL="69215">
              <a:lnSpc>
                <a:spcPct val="100000"/>
              </a:lnSpc>
              <a:spcBef>
                <a:spcPts val="105"/>
              </a:spcBef>
            </a:pPr>
            <a:r>
              <a:rPr sz="4000" b="0" spc="-160" dirty="0">
                <a:latin typeface="Arial MT"/>
                <a:cs typeface="Arial MT"/>
              </a:rPr>
              <a:t>Software</a:t>
            </a:r>
            <a:r>
              <a:rPr sz="4000" b="0" spc="-180" dirty="0">
                <a:latin typeface="Arial MT"/>
                <a:cs typeface="Arial MT"/>
              </a:rPr>
              <a:t> </a:t>
            </a:r>
            <a:r>
              <a:rPr sz="4000" b="0" spc="-175" dirty="0">
                <a:latin typeface="Arial MT"/>
                <a:cs typeface="Arial MT"/>
              </a:rPr>
              <a:t>Stack: </a:t>
            </a:r>
            <a:r>
              <a:rPr sz="4000" b="0" spc="-155" dirty="0">
                <a:latin typeface="Arial MT"/>
                <a:cs typeface="Arial MT"/>
              </a:rPr>
              <a:t>Selection</a:t>
            </a:r>
            <a:r>
              <a:rPr sz="4000" b="0" spc="-175" dirty="0">
                <a:latin typeface="Arial MT"/>
                <a:cs typeface="Arial MT"/>
              </a:rPr>
              <a:t> </a:t>
            </a:r>
            <a:r>
              <a:rPr sz="4000" b="0" spc="-80" dirty="0">
                <a:latin typeface="Arial MT"/>
                <a:cs typeface="Arial MT"/>
              </a:rPr>
              <a:t>with</a:t>
            </a:r>
            <a:r>
              <a:rPr sz="4000" b="0" spc="-175" dirty="0">
                <a:latin typeface="Arial MT"/>
                <a:cs typeface="Arial MT"/>
              </a:rPr>
              <a:t> </a:t>
            </a:r>
            <a:r>
              <a:rPr sz="4000" b="0" spc="-254" dirty="0">
                <a:latin typeface="Arial MT"/>
                <a:cs typeface="Arial MT"/>
              </a:rPr>
              <a:t>Evidence</a:t>
            </a:r>
            <a:r>
              <a:rPr sz="4000" b="0" spc="-180" dirty="0">
                <a:latin typeface="Arial MT"/>
                <a:cs typeface="Arial MT"/>
              </a:rPr>
              <a:t> </a:t>
            </a:r>
            <a:r>
              <a:rPr sz="4000" b="0" spc="-250" dirty="0">
                <a:latin typeface="Arial MT"/>
                <a:cs typeface="Arial MT"/>
              </a:rPr>
              <a:t>and</a:t>
            </a:r>
            <a:r>
              <a:rPr sz="4000" b="0" spc="-175" dirty="0">
                <a:latin typeface="Arial MT"/>
                <a:cs typeface="Arial MT"/>
              </a:rPr>
              <a:t> </a:t>
            </a:r>
            <a:r>
              <a:rPr sz="4000" b="0" spc="-85" dirty="0">
                <a:latin typeface="Arial MT"/>
                <a:cs typeface="Arial MT"/>
              </a:rPr>
              <a:t>Critique</a:t>
            </a:r>
            <a:endParaRPr sz="4000">
              <a:latin typeface="Arial MT"/>
              <a:cs typeface="Arial MT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624364" y="1951433"/>
            <a:ext cx="4356735" cy="5274945"/>
            <a:chOff x="624364" y="1951433"/>
            <a:chExt cx="4356735" cy="5274945"/>
          </a:xfrm>
        </p:grpSpPr>
        <p:sp>
          <p:nvSpPr>
            <p:cNvPr id="5" name="object 5"/>
            <p:cNvSpPr/>
            <p:nvPr/>
          </p:nvSpPr>
          <p:spPr>
            <a:xfrm>
              <a:off x="647224" y="1962863"/>
              <a:ext cx="4322445" cy="5252085"/>
            </a:xfrm>
            <a:custGeom>
              <a:avLst/>
              <a:gdLst/>
              <a:ahLst/>
              <a:cxnLst/>
              <a:rect l="l" t="t" r="r" b="b"/>
              <a:pathLst>
                <a:path w="4322445" h="5252084">
                  <a:moveTo>
                    <a:pt x="0" y="109734"/>
                  </a:moveTo>
                  <a:lnTo>
                    <a:pt x="8353" y="67741"/>
                  </a:lnTo>
                  <a:lnTo>
                    <a:pt x="32140" y="32140"/>
                  </a:lnTo>
                  <a:lnTo>
                    <a:pt x="67741" y="8353"/>
                  </a:lnTo>
                  <a:lnTo>
                    <a:pt x="109734" y="0"/>
                  </a:lnTo>
                  <a:lnTo>
                    <a:pt x="4212234" y="0"/>
                  </a:lnTo>
                  <a:lnTo>
                    <a:pt x="4254227" y="8353"/>
                  </a:lnTo>
                  <a:lnTo>
                    <a:pt x="4289828" y="32140"/>
                  </a:lnTo>
                  <a:lnTo>
                    <a:pt x="4313615" y="67741"/>
                  </a:lnTo>
                  <a:lnTo>
                    <a:pt x="4321969" y="109734"/>
                  </a:lnTo>
                  <a:lnTo>
                    <a:pt x="4321969" y="5141755"/>
                  </a:lnTo>
                  <a:lnTo>
                    <a:pt x="4313615" y="5183747"/>
                  </a:lnTo>
                  <a:lnTo>
                    <a:pt x="4289828" y="5219348"/>
                  </a:lnTo>
                  <a:lnTo>
                    <a:pt x="4254227" y="5243136"/>
                  </a:lnTo>
                  <a:lnTo>
                    <a:pt x="4212234" y="5251489"/>
                  </a:lnTo>
                  <a:lnTo>
                    <a:pt x="109734" y="5251489"/>
                  </a:lnTo>
                  <a:lnTo>
                    <a:pt x="67741" y="5243136"/>
                  </a:lnTo>
                  <a:lnTo>
                    <a:pt x="32140" y="5219348"/>
                  </a:lnTo>
                  <a:lnTo>
                    <a:pt x="8353" y="5183747"/>
                  </a:lnTo>
                  <a:lnTo>
                    <a:pt x="0" y="5141755"/>
                  </a:lnTo>
                  <a:lnTo>
                    <a:pt x="0" y="109734"/>
                  </a:lnTo>
                  <a:close/>
                </a:path>
              </a:pathLst>
            </a:custGeom>
            <a:ln w="22860">
              <a:solidFill>
                <a:srgbClr val="C0C1D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24364" y="1962863"/>
              <a:ext cx="91440" cy="5252085"/>
            </a:xfrm>
            <a:custGeom>
              <a:avLst/>
              <a:gdLst/>
              <a:ahLst/>
              <a:cxnLst/>
              <a:rect l="l" t="t" r="r" b="b"/>
              <a:pathLst>
                <a:path w="91440" h="5252084">
                  <a:moveTo>
                    <a:pt x="45720" y="5251489"/>
                  </a:moveTo>
                  <a:lnTo>
                    <a:pt x="7532" y="5231056"/>
                  </a:lnTo>
                  <a:lnTo>
                    <a:pt x="0" y="5205770"/>
                  </a:lnTo>
                  <a:lnTo>
                    <a:pt x="0" y="45720"/>
                  </a:lnTo>
                  <a:lnTo>
                    <a:pt x="20433" y="7532"/>
                  </a:lnTo>
                  <a:lnTo>
                    <a:pt x="45720" y="0"/>
                  </a:lnTo>
                  <a:lnTo>
                    <a:pt x="54842" y="836"/>
                  </a:lnTo>
                  <a:lnTo>
                    <a:pt x="88092" y="28168"/>
                  </a:lnTo>
                  <a:lnTo>
                    <a:pt x="91440" y="45720"/>
                  </a:lnTo>
                  <a:lnTo>
                    <a:pt x="91440" y="5205770"/>
                  </a:lnTo>
                  <a:lnTo>
                    <a:pt x="71006" y="5243957"/>
                  </a:lnTo>
                  <a:lnTo>
                    <a:pt x="45720" y="5251489"/>
                  </a:lnTo>
                  <a:close/>
                </a:path>
              </a:pathLst>
            </a:custGeom>
            <a:solidFill>
              <a:srgbClr val="4850B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910868" y="2130516"/>
            <a:ext cx="181419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60" dirty="0">
                <a:solidFill>
                  <a:srgbClr val="272424"/>
                </a:solidFill>
                <a:latin typeface="Arial MT"/>
                <a:cs typeface="Arial MT"/>
              </a:rPr>
              <a:t>Acquisition</a:t>
            </a:r>
            <a:r>
              <a:rPr sz="2000" spc="-35" dirty="0">
                <a:solidFill>
                  <a:srgbClr val="272424"/>
                </a:solidFill>
                <a:latin typeface="Arial MT"/>
                <a:cs typeface="Arial MT"/>
              </a:rPr>
              <a:t> </a:t>
            </a:r>
            <a:r>
              <a:rPr sz="2000" spc="-90" dirty="0">
                <a:solidFill>
                  <a:srgbClr val="272424"/>
                </a:solidFill>
                <a:latin typeface="Arial MT"/>
                <a:cs typeface="Arial MT"/>
              </a:rPr>
              <a:t>Layer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10868" y="2529706"/>
            <a:ext cx="3863340" cy="43345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50000"/>
              </a:lnSpc>
              <a:spcBef>
                <a:spcPts val="100"/>
              </a:spcBef>
            </a:pPr>
            <a:r>
              <a:rPr sz="1450" dirty="0">
                <a:solidFill>
                  <a:srgbClr val="4850BB"/>
                </a:solidFill>
                <a:latin typeface="Times New Roman"/>
                <a:cs typeface="Times New Roman"/>
              </a:rPr>
              <a:t>Scrapy</a:t>
            </a:r>
            <a:r>
              <a:rPr sz="1450" spc="220" dirty="0">
                <a:solidFill>
                  <a:srgbClr val="4850BB"/>
                </a:solidFill>
                <a:latin typeface="Times New Roman"/>
                <a:cs typeface="Times New Roman"/>
              </a:rPr>
              <a:t> </a:t>
            </a:r>
            <a:r>
              <a:rPr sz="1450" dirty="0">
                <a:solidFill>
                  <a:srgbClr val="272424"/>
                </a:solidFill>
                <a:latin typeface="Times New Roman"/>
                <a:cs typeface="Times New Roman"/>
              </a:rPr>
              <a:t>provides</a:t>
            </a:r>
            <a:r>
              <a:rPr sz="1450" spc="22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50" dirty="0">
                <a:solidFill>
                  <a:srgbClr val="272424"/>
                </a:solidFill>
                <a:latin typeface="Times New Roman"/>
                <a:cs typeface="Times New Roman"/>
              </a:rPr>
              <a:t>adaptive</a:t>
            </a:r>
            <a:r>
              <a:rPr sz="1450" spc="22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50" dirty="0">
                <a:solidFill>
                  <a:srgbClr val="272424"/>
                </a:solidFill>
                <a:latin typeface="Times New Roman"/>
                <a:cs typeface="Times New Roman"/>
              </a:rPr>
              <a:t>throttling</a:t>
            </a:r>
            <a:r>
              <a:rPr sz="1450" spc="22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50" spc="-10" dirty="0">
                <a:solidFill>
                  <a:srgbClr val="272424"/>
                </a:solidFill>
                <a:latin typeface="Times New Roman"/>
                <a:cs typeface="Times New Roman"/>
              </a:rPr>
              <a:t>(AutoThrottle) </a:t>
            </a:r>
            <a:r>
              <a:rPr sz="1450" dirty="0">
                <a:solidFill>
                  <a:srgbClr val="272424"/>
                </a:solidFill>
                <a:latin typeface="Times New Roman"/>
                <a:cs typeface="Times New Roman"/>
              </a:rPr>
              <a:t>that</a:t>
            </a:r>
            <a:r>
              <a:rPr sz="1450" spc="43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50" dirty="0">
                <a:solidFill>
                  <a:srgbClr val="272424"/>
                </a:solidFill>
                <a:latin typeface="Times New Roman"/>
                <a:cs typeface="Times New Roman"/>
              </a:rPr>
              <a:t>modulates</a:t>
            </a:r>
            <a:r>
              <a:rPr sz="1450" spc="43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50" dirty="0">
                <a:solidFill>
                  <a:srgbClr val="272424"/>
                </a:solidFill>
                <a:latin typeface="Times New Roman"/>
                <a:cs typeface="Times New Roman"/>
              </a:rPr>
              <a:t>throughput</a:t>
            </a:r>
            <a:r>
              <a:rPr sz="1450" spc="43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50" dirty="0">
                <a:solidFill>
                  <a:srgbClr val="272424"/>
                </a:solidFill>
                <a:latin typeface="Times New Roman"/>
                <a:cs typeface="Times New Roman"/>
              </a:rPr>
              <a:t>according</a:t>
            </a:r>
            <a:r>
              <a:rPr sz="1450" spc="43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50" dirty="0">
                <a:solidFill>
                  <a:srgbClr val="272424"/>
                </a:solidFill>
                <a:latin typeface="Times New Roman"/>
                <a:cs typeface="Times New Roman"/>
              </a:rPr>
              <a:t>to</a:t>
            </a:r>
            <a:r>
              <a:rPr sz="1450" spc="43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50" dirty="0">
                <a:solidFill>
                  <a:srgbClr val="272424"/>
                </a:solidFill>
                <a:latin typeface="Times New Roman"/>
                <a:cs typeface="Times New Roman"/>
              </a:rPr>
              <a:t>site</a:t>
            </a:r>
            <a:r>
              <a:rPr sz="1450" spc="43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50" spc="-25" dirty="0">
                <a:solidFill>
                  <a:srgbClr val="272424"/>
                </a:solidFill>
                <a:latin typeface="Times New Roman"/>
                <a:cs typeface="Times New Roman"/>
              </a:rPr>
              <a:t>and </a:t>
            </a:r>
            <a:r>
              <a:rPr sz="1450" dirty="0">
                <a:solidFill>
                  <a:srgbClr val="272424"/>
                </a:solidFill>
                <a:latin typeface="Times New Roman"/>
                <a:cs typeface="Times New Roman"/>
              </a:rPr>
              <a:t>spider</a:t>
            </a:r>
            <a:r>
              <a:rPr sz="1450" spc="11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50" dirty="0">
                <a:solidFill>
                  <a:srgbClr val="272424"/>
                </a:solidFill>
                <a:latin typeface="Times New Roman"/>
                <a:cs typeface="Times New Roman"/>
              </a:rPr>
              <a:t>load;</a:t>
            </a:r>
            <a:r>
              <a:rPr sz="1450" spc="114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50" dirty="0">
                <a:solidFill>
                  <a:srgbClr val="272424"/>
                </a:solidFill>
                <a:latin typeface="Times New Roman"/>
                <a:cs typeface="Times New Roman"/>
              </a:rPr>
              <a:t>this</a:t>
            </a:r>
            <a:r>
              <a:rPr sz="1450" spc="114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50" dirty="0">
                <a:solidFill>
                  <a:srgbClr val="272424"/>
                </a:solidFill>
                <a:latin typeface="Times New Roman"/>
                <a:cs typeface="Times New Roman"/>
              </a:rPr>
              <a:t>reduces</a:t>
            </a:r>
            <a:r>
              <a:rPr sz="1450" spc="114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50" dirty="0">
                <a:solidFill>
                  <a:srgbClr val="272424"/>
                </a:solidFill>
                <a:latin typeface="Times New Roman"/>
                <a:cs typeface="Times New Roman"/>
              </a:rPr>
              <a:t>HTTP</a:t>
            </a:r>
            <a:r>
              <a:rPr sz="1450" spc="114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50" dirty="0">
                <a:solidFill>
                  <a:srgbClr val="272424"/>
                </a:solidFill>
                <a:latin typeface="Times New Roman"/>
                <a:cs typeface="Times New Roman"/>
              </a:rPr>
              <a:t>429s</a:t>
            </a:r>
            <a:r>
              <a:rPr sz="1450" spc="114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50" dirty="0">
                <a:solidFill>
                  <a:srgbClr val="272424"/>
                </a:solidFill>
                <a:latin typeface="Times New Roman"/>
                <a:cs typeface="Times New Roman"/>
              </a:rPr>
              <a:t>and</a:t>
            </a:r>
            <a:r>
              <a:rPr sz="1450" spc="114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50" spc="-10" dirty="0">
                <a:solidFill>
                  <a:srgbClr val="272424"/>
                </a:solidFill>
                <a:latin typeface="Times New Roman"/>
                <a:cs typeface="Times New Roman"/>
              </a:rPr>
              <a:t>improves </a:t>
            </a:r>
            <a:r>
              <a:rPr sz="1450" dirty="0">
                <a:solidFill>
                  <a:srgbClr val="272424"/>
                </a:solidFill>
                <a:latin typeface="Times New Roman"/>
                <a:cs typeface="Times New Roman"/>
              </a:rPr>
              <a:t>crawl</a:t>
            </a:r>
            <a:r>
              <a:rPr sz="1450" spc="105" dirty="0">
                <a:solidFill>
                  <a:srgbClr val="272424"/>
                </a:solidFill>
                <a:latin typeface="Times New Roman"/>
                <a:cs typeface="Times New Roman"/>
              </a:rPr>
              <a:t>  </a:t>
            </a:r>
            <a:r>
              <a:rPr sz="1450" dirty="0">
                <a:solidFill>
                  <a:srgbClr val="272424"/>
                </a:solidFill>
                <a:latin typeface="Times New Roman"/>
                <a:cs typeface="Times New Roman"/>
              </a:rPr>
              <a:t>politeness</a:t>
            </a:r>
            <a:r>
              <a:rPr sz="1450" spc="110" dirty="0">
                <a:solidFill>
                  <a:srgbClr val="272424"/>
                </a:solidFill>
                <a:latin typeface="Times New Roman"/>
                <a:cs typeface="Times New Roman"/>
              </a:rPr>
              <a:t>  </a:t>
            </a:r>
            <a:r>
              <a:rPr sz="1450" dirty="0">
                <a:solidFill>
                  <a:srgbClr val="272424"/>
                </a:solidFill>
                <a:latin typeface="Times New Roman"/>
                <a:cs typeface="Times New Roman"/>
              </a:rPr>
              <a:t>without</a:t>
            </a:r>
            <a:r>
              <a:rPr sz="1450" spc="110" dirty="0">
                <a:solidFill>
                  <a:srgbClr val="272424"/>
                </a:solidFill>
                <a:latin typeface="Times New Roman"/>
                <a:cs typeface="Times New Roman"/>
              </a:rPr>
              <a:t>  </a:t>
            </a:r>
            <a:r>
              <a:rPr sz="1450" dirty="0">
                <a:solidFill>
                  <a:srgbClr val="272424"/>
                </a:solidFill>
                <a:latin typeface="Times New Roman"/>
                <a:cs typeface="Times New Roman"/>
              </a:rPr>
              <a:t>hand-tuning,</a:t>
            </a:r>
            <a:r>
              <a:rPr sz="1450" spc="110" dirty="0">
                <a:solidFill>
                  <a:srgbClr val="272424"/>
                </a:solidFill>
                <a:latin typeface="Times New Roman"/>
                <a:cs typeface="Times New Roman"/>
              </a:rPr>
              <a:t>  </a:t>
            </a:r>
            <a:r>
              <a:rPr sz="1450" dirty="0">
                <a:solidFill>
                  <a:srgbClr val="272424"/>
                </a:solidFill>
                <a:latin typeface="Times New Roman"/>
                <a:cs typeface="Times New Roman"/>
              </a:rPr>
              <a:t>a</a:t>
            </a:r>
            <a:r>
              <a:rPr sz="1450" spc="105" dirty="0">
                <a:solidFill>
                  <a:srgbClr val="272424"/>
                </a:solidFill>
                <a:latin typeface="Times New Roman"/>
                <a:cs typeface="Times New Roman"/>
              </a:rPr>
              <a:t>  </a:t>
            </a:r>
            <a:r>
              <a:rPr sz="1450" spc="-10" dirty="0">
                <a:solidFill>
                  <a:srgbClr val="272424"/>
                </a:solidFill>
                <a:latin typeface="Times New Roman"/>
                <a:cs typeface="Times New Roman"/>
              </a:rPr>
              <a:t>critical </a:t>
            </a:r>
            <a:r>
              <a:rPr sz="1450" dirty="0">
                <a:solidFill>
                  <a:srgbClr val="272424"/>
                </a:solidFill>
                <a:latin typeface="Times New Roman"/>
                <a:cs typeface="Times New Roman"/>
              </a:rPr>
              <a:t>property</a:t>
            </a:r>
            <a:r>
              <a:rPr sz="1450" spc="250" dirty="0">
                <a:solidFill>
                  <a:srgbClr val="272424"/>
                </a:solidFill>
                <a:latin typeface="Times New Roman"/>
                <a:cs typeface="Times New Roman"/>
              </a:rPr>
              <a:t>  </a:t>
            </a:r>
            <a:r>
              <a:rPr sz="1450" dirty="0">
                <a:solidFill>
                  <a:srgbClr val="272424"/>
                </a:solidFill>
                <a:latin typeface="Times New Roman"/>
                <a:cs typeface="Times New Roman"/>
              </a:rPr>
              <a:t>when</a:t>
            </a:r>
            <a:r>
              <a:rPr sz="1450" spc="254" dirty="0">
                <a:solidFill>
                  <a:srgbClr val="272424"/>
                </a:solidFill>
                <a:latin typeface="Times New Roman"/>
                <a:cs typeface="Times New Roman"/>
              </a:rPr>
              <a:t>  </a:t>
            </a:r>
            <a:r>
              <a:rPr sz="1450" dirty="0">
                <a:solidFill>
                  <a:srgbClr val="272424"/>
                </a:solidFill>
                <a:latin typeface="Times New Roman"/>
                <a:cs typeface="Times New Roman"/>
              </a:rPr>
              <a:t>interacting</a:t>
            </a:r>
            <a:r>
              <a:rPr sz="1450" spc="260" dirty="0">
                <a:solidFill>
                  <a:srgbClr val="272424"/>
                </a:solidFill>
                <a:latin typeface="Times New Roman"/>
                <a:cs typeface="Times New Roman"/>
              </a:rPr>
              <a:t>  </a:t>
            </a:r>
            <a:r>
              <a:rPr sz="1450" dirty="0">
                <a:solidFill>
                  <a:srgbClr val="272424"/>
                </a:solidFill>
                <a:latin typeface="Times New Roman"/>
                <a:cs typeface="Times New Roman"/>
              </a:rPr>
              <a:t>with</a:t>
            </a:r>
            <a:r>
              <a:rPr sz="1450" spc="254" dirty="0">
                <a:solidFill>
                  <a:srgbClr val="272424"/>
                </a:solidFill>
                <a:latin typeface="Times New Roman"/>
                <a:cs typeface="Times New Roman"/>
              </a:rPr>
              <a:t>  </a:t>
            </a:r>
            <a:r>
              <a:rPr sz="1450" spc="-10" dirty="0">
                <a:solidFill>
                  <a:srgbClr val="272424"/>
                </a:solidFill>
                <a:latin typeface="Times New Roman"/>
                <a:cs typeface="Times New Roman"/>
              </a:rPr>
              <a:t>heterogeneous </a:t>
            </a:r>
            <a:r>
              <a:rPr sz="1450" dirty="0">
                <a:solidFill>
                  <a:srgbClr val="272424"/>
                </a:solidFill>
                <a:latin typeface="Times New Roman"/>
                <a:cs typeface="Times New Roman"/>
              </a:rPr>
              <a:t>scholarly</a:t>
            </a:r>
            <a:r>
              <a:rPr sz="1450" spc="455" dirty="0">
                <a:solidFill>
                  <a:srgbClr val="272424"/>
                </a:solidFill>
                <a:latin typeface="Times New Roman"/>
                <a:cs typeface="Times New Roman"/>
              </a:rPr>
              <a:t>   </a:t>
            </a:r>
            <a:r>
              <a:rPr sz="1450" dirty="0">
                <a:solidFill>
                  <a:srgbClr val="272424"/>
                </a:solidFill>
                <a:latin typeface="Times New Roman"/>
                <a:cs typeface="Times New Roman"/>
              </a:rPr>
              <a:t>platforms</a:t>
            </a:r>
            <a:r>
              <a:rPr sz="1450" spc="455" dirty="0">
                <a:solidFill>
                  <a:srgbClr val="272424"/>
                </a:solidFill>
                <a:latin typeface="Times New Roman"/>
                <a:cs typeface="Times New Roman"/>
              </a:rPr>
              <a:t>   </a:t>
            </a:r>
            <a:r>
              <a:rPr sz="1450" dirty="0">
                <a:solidFill>
                  <a:srgbClr val="272424"/>
                </a:solidFill>
                <a:latin typeface="Times New Roman"/>
                <a:cs typeface="Times New Roman"/>
              </a:rPr>
              <a:t>(Scrapy,</a:t>
            </a:r>
            <a:r>
              <a:rPr sz="1450" spc="455" dirty="0">
                <a:solidFill>
                  <a:srgbClr val="272424"/>
                </a:solidFill>
                <a:latin typeface="Times New Roman"/>
                <a:cs typeface="Times New Roman"/>
              </a:rPr>
              <a:t>   </a:t>
            </a:r>
            <a:r>
              <a:rPr sz="1450" spc="-10" dirty="0">
                <a:solidFill>
                  <a:srgbClr val="272424"/>
                </a:solidFill>
                <a:latin typeface="Times New Roman"/>
                <a:cs typeface="Times New Roman"/>
              </a:rPr>
              <a:t>2024/2025). </a:t>
            </a:r>
            <a:r>
              <a:rPr sz="1450" dirty="0">
                <a:solidFill>
                  <a:srgbClr val="272424"/>
                </a:solidFill>
                <a:latin typeface="Times New Roman"/>
                <a:cs typeface="Times New Roman"/>
              </a:rPr>
              <a:t>Compared</a:t>
            </a:r>
            <a:r>
              <a:rPr sz="1450" spc="25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50" dirty="0">
                <a:solidFill>
                  <a:srgbClr val="272424"/>
                </a:solidFill>
                <a:latin typeface="Times New Roman"/>
                <a:cs typeface="Times New Roman"/>
              </a:rPr>
              <a:t>with</a:t>
            </a:r>
            <a:r>
              <a:rPr sz="1450" spc="254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50" dirty="0">
                <a:solidFill>
                  <a:srgbClr val="272424"/>
                </a:solidFill>
                <a:latin typeface="Times New Roman"/>
                <a:cs typeface="Times New Roman"/>
              </a:rPr>
              <a:t>ad-hoc</a:t>
            </a:r>
            <a:r>
              <a:rPr sz="1450" spc="254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50" dirty="0">
                <a:solidFill>
                  <a:srgbClr val="272424"/>
                </a:solidFill>
                <a:latin typeface="Times New Roman"/>
                <a:cs typeface="Times New Roman"/>
              </a:rPr>
              <a:t>loops,</a:t>
            </a:r>
            <a:r>
              <a:rPr sz="1450" spc="254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50" dirty="0">
                <a:solidFill>
                  <a:srgbClr val="272424"/>
                </a:solidFill>
                <a:latin typeface="Times New Roman"/>
                <a:cs typeface="Times New Roman"/>
              </a:rPr>
              <a:t>Scrapy’s</a:t>
            </a:r>
            <a:r>
              <a:rPr sz="1450" spc="254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50" spc="-10" dirty="0">
                <a:solidFill>
                  <a:srgbClr val="272424"/>
                </a:solidFill>
                <a:latin typeface="Times New Roman"/>
                <a:cs typeface="Times New Roman"/>
              </a:rPr>
              <a:t>scheduler, </a:t>
            </a:r>
            <a:r>
              <a:rPr sz="1450" dirty="0">
                <a:solidFill>
                  <a:srgbClr val="272424"/>
                </a:solidFill>
                <a:latin typeface="Times New Roman"/>
                <a:cs typeface="Times New Roman"/>
              </a:rPr>
              <a:t>middlewares</a:t>
            </a:r>
            <a:r>
              <a:rPr sz="1450" spc="170" dirty="0">
                <a:solidFill>
                  <a:srgbClr val="272424"/>
                </a:solidFill>
                <a:latin typeface="Times New Roman"/>
                <a:cs typeface="Times New Roman"/>
              </a:rPr>
              <a:t>  </a:t>
            </a:r>
            <a:r>
              <a:rPr sz="1450" dirty="0">
                <a:solidFill>
                  <a:srgbClr val="272424"/>
                </a:solidFill>
                <a:latin typeface="Times New Roman"/>
                <a:cs typeface="Times New Roman"/>
              </a:rPr>
              <a:t>and</a:t>
            </a:r>
            <a:r>
              <a:rPr sz="1450" spc="175" dirty="0">
                <a:solidFill>
                  <a:srgbClr val="272424"/>
                </a:solidFill>
                <a:latin typeface="Times New Roman"/>
                <a:cs typeface="Times New Roman"/>
              </a:rPr>
              <a:t>  </a:t>
            </a:r>
            <a:r>
              <a:rPr sz="1450" dirty="0">
                <a:solidFill>
                  <a:srgbClr val="272424"/>
                </a:solidFill>
                <a:latin typeface="Times New Roman"/>
                <a:cs typeface="Times New Roman"/>
              </a:rPr>
              <a:t>per-domain</a:t>
            </a:r>
            <a:r>
              <a:rPr sz="1450" spc="175" dirty="0">
                <a:solidFill>
                  <a:srgbClr val="272424"/>
                </a:solidFill>
                <a:latin typeface="Times New Roman"/>
                <a:cs typeface="Times New Roman"/>
              </a:rPr>
              <a:t>  </a:t>
            </a:r>
            <a:r>
              <a:rPr sz="1450" dirty="0">
                <a:solidFill>
                  <a:srgbClr val="272424"/>
                </a:solidFill>
                <a:latin typeface="Times New Roman"/>
                <a:cs typeface="Times New Roman"/>
              </a:rPr>
              <a:t>concurrency</a:t>
            </a:r>
            <a:r>
              <a:rPr sz="1450" spc="175" dirty="0">
                <a:solidFill>
                  <a:srgbClr val="272424"/>
                </a:solidFill>
                <a:latin typeface="Times New Roman"/>
                <a:cs typeface="Times New Roman"/>
              </a:rPr>
              <a:t>  </a:t>
            </a:r>
            <a:r>
              <a:rPr sz="1450" spc="-20" dirty="0">
                <a:solidFill>
                  <a:srgbClr val="272424"/>
                </a:solidFill>
                <a:latin typeface="Times New Roman"/>
                <a:cs typeface="Times New Roman"/>
              </a:rPr>
              <a:t>caps </a:t>
            </a:r>
            <a:r>
              <a:rPr sz="1450" dirty="0">
                <a:solidFill>
                  <a:srgbClr val="272424"/>
                </a:solidFill>
                <a:latin typeface="Times New Roman"/>
                <a:cs typeface="Times New Roman"/>
              </a:rPr>
              <a:t>yield</a:t>
            </a:r>
            <a:r>
              <a:rPr sz="1450" spc="17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50" dirty="0">
                <a:solidFill>
                  <a:srgbClr val="272424"/>
                </a:solidFill>
                <a:latin typeface="Times New Roman"/>
                <a:cs typeface="Times New Roman"/>
              </a:rPr>
              <a:t>more</a:t>
            </a:r>
            <a:r>
              <a:rPr sz="1450" spc="17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50" dirty="0">
                <a:solidFill>
                  <a:srgbClr val="272424"/>
                </a:solidFill>
                <a:latin typeface="Times New Roman"/>
                <a:cs typeface="Times New Roman"/>
              </a:rPr>
              <a:t>stable</a:t>
            </a:r>
            <a:r>
              <a:rPr sz="1450" spc="17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50" spc="-10" dirty="0">
                <a:solidFill>
                  <a:srgbClr val="272424"/>
                </a:solidFill>
                <a:latin typeface="Times New Roman"/>
                <a:cs typeface="Times New Roman"/>
              </a:rPr>
              <a:t>long-</a:t>
            </a:r>
            <a:r>
              <a:rPr sz="1450" dirty="0">
                <a:solidFill>
                  <a:srgbClr val="272424"/>
                </a:solidFill>
                <a:latin typeface="Times New Roman"/>
                <a:cs typeface="Times New Roman"/>
              </a:rPr>
              <a:t>running</a:t>
            </a:r>
            <a:r>
              <a:rPr sz="1450" spc="17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50" dirty="0">
                <a:solidFill>
                  <a:srgbClr val="272424"/>
                </a:solidFill>
                <a:latin typeface="Times New Roman"/>
                <a:cs typeface="Times New Roman"/>
              </a:rPr>
              <a:t>crawls.</a:t>
            </a:r>
            <a:r>
              <a:rPr sz="1450" spc="17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50" spc="-10" dirty="0">
                <a:solidFill>
                  <a:srgbClr val="272424"/>
                </a:solidFill>
                <a:latin typeface="Times New Roman"/>
                <a:cs typeface="Times New Roman"/>
              </a:rPr>
              <a:t>Limitation: </a:t>
            </a:r>
            <a:r>
              <a:rPr sz="1450" dirty="0">
                <a:solidFill>
                  <a:srgbClr val="272424"/>
                </a:solidFill>
                <a:latin typeface="Times New Roman"/>
                <a:cs typeface="Times New Roman"/>
              </a:rPr>
              <a:t>Twisted-centric</a:t>
            </a:r>
            <a:r>
              <a:rPr sz="1450" spc="254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50" dirty="0">
                <a:solidFill>
                  <a:srgbClr val="272424"/>
                </a:solidFill>
                <a:latin typeface="Times New Roman"/>
                <a:cs typeface="Times New Roman"/>
              </a:rPr>
              <a:t>design</a:t>
            </a:r>
            <a:r>
              <a:rPr sz="1450" spc="254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50" dirty="0">
                <a:solidFill>
                  <a:srgbClr val="272424"/>
                </a:solidFill>
                <a:latin typeface="Times New Roman"/>
                <a:cs typeface="Times New Roman"/>
              </a:rPr>
              <a:t>raises</a:t>
            </a:r>
            <a:r>
              <a:rPr sz="1450" spc="254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50" dirty="0">
                <a:solidFill>
                  <a:srgbClr val="272424"/>
                </a:solidFill>
                <a:latin typeface="Times New Roman"/>
                <a:cs typeface="Times New Roman"/>
              </a:rPr>
              <a:t>the</a:t>
            </a:r>
            <a:r>
              <a:rPr sz="1450" spc="254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50" dirty="0">
                <a:solidFill>
                  <a:srgbClr val="272424"/>
                </a:solidFill>
                <a:latin typeface="Times New Roman"/>
                <a:cs typeface="Times New Roman"/>
              </a:rPr>
              <a:t>entry</a:t>
            </a:r>
            <a:r>
              <a:rPr sz="1450" spc="254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50" dirty="0">
                <a:solidFill>
                  <a:srgbClr val="272424"/>
                </a:solidFill>
                <a:latin typeface="Times New Roman"/>
                <a:cs typeface="Times New Roman"/>
              </a:rPr>
              <a:t>barrier</a:t>
            </a:r>
            <a:r>
              <a:rPr sz="1450" spc="254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50" spc="-25" dirty="0">
                <a:solidFill>
                  <a:srgbClr val="272424"/>
                </a:solidFill>
                <a:latin typeface="Times New Roman"/>
                <a:cs typeface="Times New Roman"/>
              </a:rPr>
              <a:t>for </a:t>
            </a:r>
            <a:r>
              <a:rPr sz="1450" dirty="0">
                <a:solidFill>
                  <a:srgbClr val="272424"/>
                </a:solidFill>
                <a:latin typeface="Times New Roman"/>
                <a:cs typeface="Times New Roman"/>
              </a:rPr>
              <a:t>novices,</a:t>
            </a:r>
            <a:r>
              <a:rPr sz="1450" spc="20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50" dirty="0">
                <a:solidFill>
                  <a:srgbClr val="272424"/>
                </a:solidFill>
                <a:latin typeface="Times New Roman"/>
                <a:cs typeface="Times New Roman"/>
              </a:rPr>
              <a:t>which</a:t>
            </a:r>
            <a:r>
              <a:rPr sz="1450" spc="20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50" dirty="0">
                <a:solidFill>
                  <a:srgbClr val="272424"/>
                </a:solidFill>
                <a:latin typeface="Times New Roman"/>
                <a:cs typeface="Times New Roman"/>
              </a:rPr>
              <a:t>AROAS</a:t>
            </a:r>
            <a:r>
              <a:rPr sz="1450" spc="20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50" dirty="0">
                <a:solidFill>
                  <a:srgbClr val="272424"/>
                </a:solidFill>
                <a:latin typeface="Times New Roman"/>
                <a:cs typeface="Times New Roman"/>
              </a:rPr>
              <a:t>mitigates</a:t>
            </a:r>
            <a:r>
              <a:rPr sz="1450" spc="20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50" dirty="0">
                <a:solidFill>
                  <a:srgbClr val="272424"/>
                </a:solidFill>
                <a:latin typeface="Times New Roman"/>
                <a:cs typeface="Times New Roman"/>
              </a:rPr>
              <a:t>with</a:t>
            </a:r>
            <a:r>
              <a:rPr sz="1450" spc="20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50" spc="-10" dirty="0">
                <a:solidFill>
                  <a:srgbClr val="272424"/>
                </a:solidFill>
                <a:latin typeface="Times New Roman"/>
                <a:cs typeface="Times New Roman"/>
              </a:rPr>
              <a:t>predefined </a:t>
            </a:r>
            <a:r>
              <a:rPr sz="1450" dirty="0">
                <a:solidFill>
                  <a:srgbClr val="272424"/>
                </a:solidFill>
                <a:latin typeface="Times New Roman"/>
                <a:cs typeface="Times New Roman"/>
              </a:rPr>
              <a:t>templates.</a:t>
            </a:r>
            <a:r>
              <a:rPr sz="1450" spc="295" dirty="0">
                <a:solidFill>
                  <a:srgbClr val="272424"/>
                </a:solidFill>
                <a:latin typeface="Times New Roman"/>
                <a:cs typeface="Times New Roman"/>
              </a:rPr>
              <a:t>    </a:t>
            </a:r>
            <a:r>
              <a:rPr sz="1450" dirty="0">
                <a:solidFill>
                  <a:srgbClr val="272424"/>
                </a:solidFill>
                <a:latin typeface="Times New Roman"/>
                <a:cs typeface="Times New Roman"/>
              </a:rPr>
              <a:t>(Scrapy</a:t>
            </a:r>
            <a:r>
              <a:rPr sz="1450" spc="295" dirty="0">
                <a:solidFill>
                  <a:srgbClr val="272424"/>
                </a:solidFill>
                <a:latin typeface="Times New Roman"/>
                <a:cs typeface="Times New Roman"/>
              </a:rPr>
              <a:t>    </a:t>
            </a:r>
            <a:r>
              <a:rPr sz="1450" dirty="0">
                <a:solidFill>
                  <a:srgbClr val="272424"/>
                </a:solidFill>
                <a:latin typeface="Times New Roman"/>
                <a:cs typeface="Times New Roman"/>
              </a:rPr>
              <a:t>Project,</a:t>
            </a:r>
            <a:r>
              <a:rPr sz="1450" spc="295" dirty="0">
                <a:solidFill>
                  <a:srgbClr val="272424"/>
                </a:solidFill>
                <a:latin typeface="Times New Roman"/>
                <a:cs typeface="Times New Roman"/>
              </a:rPr>
              <a:t>    </a:t>
            </a:r>
            <a:r>
              <a:rPr sz="1450" spc="-10" dirty="0">
                <a:solidFill>
                  <a:srgbClr val="272424"/>
                </a:solidFill>
                <a:latin typeface="Times New Roman"/>
                <a:cs typeface="Times New Roman"/>
              </a:rPr>
              <a:t>2024–2025). (</a:t>
            </a:r>
            <a:r>
              <a:rPr sz="1450" u="sng" spc="-10" dirty="0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  <a:latin typeface="Times New Roman"/>
                <a:cs typeface="Times New Roman"/>
              </a:rPr>
              <a:t>docs.scrapy.org</a:t>
            </a:r>
            <a:r>
              <a:rPr sz="1450" spc="-10" dirty="0">
                <a:solidFill>
                  <a:srgbClr val="272424"/>
                </a:solidFill>
                <a:latin typeface="Times New Roman"/>
                <a:cs typeface="Times New Roman"/>
              </a:rPr>
              <a:t>)</a:t>
            </a:r>
            <a:endParaRPr sz="1450">
              <a:latin typeface="Times New Roman"/>
              <a:cs typeface="Times New Roman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5131237" y="1951433"/>
            <a:ext cx="4356735" cy="5274945"/>
            <a:chOff x="5131237" y="1951433"/>
            <a:chExt cx="4356735" cy="5274945"/>
          </a:xfrm>
        </p:grpSpPr>
        <p:sp>
          <p:nvSpPr>
            <p:cNvPr id="10" name="object 10"/>
            <p:cNvSpPr/>
            <p:nvPr/>
          </p:nvSpPr>
          <p:spPr>
            <a:xfrm>
              <a:off x="5154097" y="1962863"/>
              <a:ext cx="4322445" cy="5252085"/>
            </a:xfrm>
            <a:custGeom>
              <a:avLst/>
              <a:gdLst/>
              <a:ahLst/>
              <a:cxnLst/>
              <a:rect l="l" t="t" r="r" b="b"/>
              <a:pathLst>
                <a:path w="4322445" h="5252084">
                  <a:moveTo>
                    <a:pt x="0" y="109737"/>
                  </a:moveTo>
                  <a:lnTo>
                    <a:pt x="8353" y="67742"/>
                  </a:lnTo>
                  <a:lnTo>
                    <a:pt x="32141" y="32141"/>
                  </a:lnTo>
                  <a:lnTo>
                    <a:pt x="67742" y="8353"/>
                  </a:lnTo>
                  <a:lnTo>
                    <a:pt x="109737" y="0"/>
                  </a:lnTo>
                  <a:lnTo>
                    <a:pt x="4212350" y="0"/>
                  </a:lnTo>
                  <a:lnTo>
                    <a:pt x="4254344" y="8353"/>
                  </a:lnTo>
                  <a:lnTo>
                    <a:pt x="4289946" y="32141"/>
                  </a:lnTo>
                  <a:lnTo>
                    <a:pt x="4313734" y="67742"/>
                  </a:lnTo>
                  <a:lnTo>
                    <a:pt x="4322088" y="109737"/>
                  </a:lnTo>
                  <a:lnTo>
                    <a:pt x="4322088" y="5141752"/>
                  </a:lnTo>
                  <a:lnTo>
                    <a:pt x="4313734" y="5183746"/>
                  </a:lnTo>
                  <a:lnTo>
                    <a:pt x="4289946" y="5219348"/>
                  </a:lnTo>
                  <a:lnTo>
                    <a:pt x="4254344" y="5243136"/>
                  </a:lnTo>
                  <a:lnTo>
                    <a:pt x="4212350" y="5251489"/>
                  </a:lnTo>
                  <a:lnTo>
                    <a:pt x="109737" y="5251489"/>
                  </a:lnTo>
                  <a:lnTo>
                    <a:pt x="67742" y="5243136"/>
                  </a:lnTo>
                  <a:lnTo>
                    <a:pt x="32141" y="5219348"/>
                  </a:lnTo>
                  <a:lnTo>
                    <a:pt x="8353" y="5183746"/>
                  </a:lnTo>
                  <a:lnTo>
                    <a:pt x="0" y="5141752"/>
                  </a:lnTo>
                  <a:lnTo>
                    <a:pt x="0" y="109737"/>
                  </a:lnTo>
                  <a:close/>
                </a:path>
              </a:pathLst>
            </a:custGeom>
            <a:ln w="22860">
              <a:solidFill>
                <a:srgbClr val="C0C1D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131237" y="1962863"/>
              <a:ext cx="91440" cy="5252085"/>
            </a:xfrm>
            <a:custGeom>
              <a:avLst/>
              <a:gdLst/>
              <a:ahLst/>
              <a:cxnLst/>
              <a:rect l="l" t="t" r="r" b="b"/>
              <a:pathLst>
                <a:path w="91439" h="5252084">
                  <a:moveTo>
                    <a:pt x="45720" y="5251489"/>
                  </a:moveTo>
                  <a:lnTo>
                    <a:pt x="7532" y="5231056"/>
                  </a:lnTo>
                  <a:lnTo>
                    <a:pt x="0" y="5205770"/>
                  </a:lnTo>
                  <a:lnTo>
                    <a:pt x="0" y="45720"/>
                  </a:lnTo>
                  <a:lnTo>
                    <a:pt x="20433" y="7532"/>
                  </a:lnTo>
                  <a:lnTo>
                    <a:pt x="45720" y="0"/>
                  </a:lnTo>
                  <a:lnTo>
                    <a:pt x="54842" y="836"/>
                  </a:lnTo>
                  <a:lnTo>
                    <a:pt x="88092" y="28168"/>
                  </a:lnTo>
                  <a:lnTo>
                    <a:pt x="91440" y="45720"/>
                  </a:lnTo>
                  <a:lnTo>
                    <a:pt x="91440" y="5205770"/>
                  </a:lnTo>
                  <a:lnTo>
                    <a:pt x="71006" y="5243957"/>
                  </a:lnTo>
                  <a:lnTo>
                    <a:pt x="45720" y="5251489"/>
                  </a:lnTo>
                  <a:close/>
                </a:path>
              </a:pathLst>
            </a:custGeom>
            <a:solidFill>
              <a:srgbClr val="4850B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5417741" y="2130516"/>
            <a:ext cx="202755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114" dirty="0">
                <a:solidFill>
                  <a:srgbClr val="272424"/>
                </a:solidFill>
                <a:latin typeface="Arial MT"/>
                <a:cs typeface="Arial MT"/>
              </a:rPr>
              <a:t>Dynamic</a:t>
            </a:r>
            <a:r>
              <a:rPr sz="2000" spc="-85" dirty="0">
                <a:solidFill>
                  <a:srgbClr val="272424"/>
                </a:solidFill>
                <a:latin typeface="Arial MT"/>
                <a:cs typeface="Arial MT"/>
              </a:rPr>
              <a:t> </a:t>
            </a:r>
            <a:r>
              <a:rPr sz="2000" spc="-105" dirty="0">
                <a:solidFill>
                  <a:srgbClr val="272424"/>
                </a:solidFill>
                <a:latin typeface="Arial MT"/>
                <a:cs typeface="Arial MT"/>
              </a:rPr>
              <a:t>Rendering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417741" y="2524893"/>
            <a:ext cx="3863975" cy="11912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50000"/>
              </a:lnSpc>
              <a:spcBef>
                <a:spcPts val="100"/>
              </a:spcBef>
            </a:pPr>
            <a:r>
              <a:rPr sz="1700" dirty="0">
                <a:solidFill>
                  <a:srgbClr val="4850BB"/>
                </a:solidFill>
                <a:latin typeface="Times New Roman"/>
                <a:cs typeface="Times New Roman"/>
              </a:rPr>
              <a:t>Selenium</a:t>
            </a:r>
            <a:r>
              <a:rPr sz="1700" spc="180" dirty="0">
                <a:solidFill>
                  <a:srgbClr val="4850BB"/>
                </a:solidFill>
                <a:latin typeface="Times New Roman"/>
                <a:cs typeface="Times New Roman"/>
              </a:rPr>
              <a:t>  </a:t>
            </a:r>
            <a:r>
              <a:rPr sz="1700" dirty="0">
                <a:solidFill>
                  <a:srgbClr val="272424"/>
                </a:solidFill>
                <a:latin typeface="Times New Roman"/>
                <a:cs typeface="Times New Roman"/>
              </a:rPr>
              <a:t>is</a:t>
            </a:r>
            <a:r>
              <a:rPr sz="1700" spc="185" dirty="0">
                <a:solidFill>
                  <a:srgbClr val="272424"/>
                </a:solidFill>
                <a:latin typeface="Times New Roman"/>
                <a:cs typeface="Times New Roman"/>
              </a:rPr>
              <a:t>  </a:t>
            </a:r>
            <a:r>
              <a:rPr sz="1700" dirty="0">
                <a:solidFill>
                  <a:srgbClr val="272424"/>
                </a:solidFill>
                <a:latin typeface="Times New Roman"/>
                <a:cs typeface="Times New Roman"/>
              </a:rPr>
              <a:t>restricted</a:t>
            </a:r>
            <a:r>
              <a:rPr sz="1700" spc="180" dirty="0">
                <a:solidFill>
                  <a:srgbClr val="272424"/>
                </a:solidFill>
                <a:latin typeface="Times New Roman"/>
                <a:cs typeface="Times New Roman"/>
              </a:rPr>
              <a:t>  </a:t>
            </a:r>
            <a:r>
              <a:rPr sz="1700" dirty="0">
                <a:solidFill>
                  <a:srgbClr val="272424"/>
                </a:solidFill>
                <a:latin typeface="Times New Roman"/>
                <a:cs typeface="Times New Roman"/>
              </a:rPr>
              <a:t>to</a:t>
            </a:r>
            <a:r>
              <a:rPr sz="1700" spc="185" dirty="0">
                <a:solidFill>
                  <a:srgbClr val="272424"/>
                </a:solidFill>
                <a:latin typeface="Times New Roman"/>
                <a:cs typeface="Times New Roman"/>
              </a:rPr>
              <a:t>  </a:t>
            </a:r>
            <a:r>
              <a:rPr sz="1700" dirty="0">
                <a:solidFill>
                  <a:srgbClr val="272424"/>
                </a:solidFill>
                <a:latin typeface="Times New Roman"/>
                <a:cs typeface="Times New Roman"/>
              </a:rPr>
              <a:t>domains</a:t>
            </a:r>
            <a:r>
              <a:rPr sz="1700" spc="180" dirty="0">
                <a:solidFill>
                  <a:srgbClr val="272424"/>
                </a:solidFill>
                <a:latin typeface="Times New Roman"/>
                <a:cs typeface="Times New Roman"/>
              </a:rPr>
              <a:t>  </a:t>
            </a:r>
            <a:r>
              <a:rPr sz="1700" spc="-20" dirty="0">
                <a:solidFill>
                  <a:srgbClr val="272424"/>
                </a:solidFill>
                <a:latin typeface="Times New Roman"/>
                <a:cs typeface="Times New Roman"/>
              </a:rPr>
              <a:t>with </a:t>
            </a:r>
            <a:r>
              <a:rPr sz="1700" dirty="0">
                <a:solidFill>
                  <a:srgbClr val="272424"/>
                </a:solidFill>
                <a:latin typeface="Times New Roman"/>
                <a:cs typeface="Times New Roman"/>
              </a:rPr>
              <a:t>demonstrable</a:t>
            </a:r>
            <a:r>
              <a:rPr sz="1700" spc="130" dirty="0">
                <a:solidFill>
                  <a:srgbClr val="272424"/>
                </a:solidFill>
                <a:latin typeface="Times New Roman"/>
                <a:cs typeface="Times New Roman"/>
              </a:rPr>
              <a:t>  </a:t>
            </a:r>
            <a:r>
              <a:rPr sz="1700" dirty="0">
                <a:solidFill>
                  <a:srgbClr val="272424"/>
                </a:solidFill>
                <a:latin typeface="Times New Roman"/>
                <a:cs typeface="Times New Roman"/>
              </a:rPr>
              <a:t>client-side</a:t>
            </a:r>
            <a:r>
              <a:rPr sz="1700" spc="135" dirty="0">
                <a:solidFill>
                  <a:srgbClr val="272424"/>
                </a:solidFill>
                <a:latin typeface="Times New Roman"/>
                <a:cs typeface="Times New Roman"/>
              </a:rPr>
              <a:t>  </a:t>
            </a:r>
            <a:r>
              <a:rPr sz="1700" dirty="0">
                <a:solidFill>
                  <a:srgbClr val="272424"/>
                </a:solidFill>
                <a:latin typeface="Times New Roman"/>
                <a:cs typeface="Times New Roman"/>
              </a:rPr>
              <a:t>hydration,</a:t>
            </a:r>
            <a:r>
              <a:rPr sz="1700" spc="130" dirty="0">
                <a:solidFill>
                  <a:srgbClr val="272424"/>
                </a:solidFill>
                <a:latin typeface="Times New Roman"/>
                <a:cs typeface="Times New Roman"/>
              </a:rPr>
              <a:t>  </a:t>
            </a:r>
            <a:r>
              <a:rPr sz="1700" spc="-10" dirty="0">
                <a:solidFill>
                  <a:srgbClr val="272424"/>
                </a:solidFill>
                <a:latin typeface="Times New Roman"/>
                <a:cs typeface="Times New Roman"/>
              </a:rPr>
              <a:t>using </a:t>
            </a:r>
            <a:r>
              <a:rPr sz="1700" dirty="0">
                <a:solidFill>
                  <a:srgbClr val="272424"/>
                </a:solidFill>
                <a:latin typeface="Times New Roman"/>
                <a:cs typeface="Times New Roman"/>
              </a:rPr>
              <a:t>explicit</a:t>
            </a:r>
            <a:r>
              <a:rPr sz="1700" spc="2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700" dirty="0">
                <a:solidFill>
                  <a:srgbClr val="272424"/>
                </a:solidFill>
                <a:latin typeface="Times New Roman"/>
                <a:cs typeface="Times New Roman"/>
              </a:rPr>
              <a:t>waits</a:t>
            </a:r>
            <a:r>
              <a:rPr sz="1700" spc="2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700" dirty="0">
                <a:solidFill>
                  <a:srgbClr val="272424"/>
                </a:solidFill>
                <a:latin typeface="Times New Roman"/>
                <a:cs typeface="Times New Roman"/>
              </a:rPr>
              <a:t>(`WebDriverWait`)</a:t>
            </a:r>
            <a:r>
              <a:rPr sz="1700" spc="3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700" dirty="0">
                <a:solidFill>
                  <a:srgbClr val="272424"/>
                </a:solidFill>
                <a:latin typeface="Times New Roman"/>
                <a:cs typeface="Times New Roman"/>
              </a:rPr>
              <a:t>to</a:t>
            </a:r>
            <a:r>
              <a:rPr sz="1700" spc="2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700" dirty="0">
                <a:solidFill>
                  <a:srgbClr val="272424"/>
                </a:solidFill>
                <a:latin typeface="Times New Roman"/>
                <a:cs typeface="Times New Roman"/>
              </a:rPr>
              <a:t>poll</a:t>
            </a:r>
            <a:r>
              <a:rPr sz="1700" spc="2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700" spc="-25" dirty="0">
                <a:solidFill>
                  <a:srgbClr val="272424"/>
                </a:solidFill>
                <a:latin typeface="Times New Roman"/>
                <a:cs typeface="Times New Roman"/>
              </a:rPr>
              <a:t>for</a:t>
            </a:r>
            <a:endParaRPr sz="17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417741" y="3820293"/>
            <a:ext cx="3863975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74725" algn="l"/>
                <a:tab pos="2069464" algn="l"/>
                <a:tab pos="2767965" algn="l"/>
                <a:tab pos="3334385" algn="l"/>
              </a:tabLst>
            </a:pPr>
            <a:r>
              <a:rPr sz="1700" spc="-10" dirty="0">
                <a:solidFill>
                  <a:srgbClr val="272424"/>
                </a:solidFill>
                <a:latin typeface="Times New Roman"/>
                <a:cs typeface="Times New Roman"/>
              </a:rPr>
              <a:t>semantic</a:t>
            </a:r>
            <a:r>
              <a:rPr sz="1700" dirty="0">
                <a:solidFill>
                  <a:srgbClr val="272424"/>
                </a:solidFill>
                <a:latin typeface="Times New Roman"/>
                <a:cs typeface="Times New Roman"/>
              </a:rPr>
              <a:t>	</a:t>
            </a:r>
            <a:r>
              <a:rPr sz="1700" spc="-10" dirty="0">
                <a:solidFill>
                  <a:srgbClr val="272424"/>
                </a:solidFill>
                <a:latin typeface="Times New Roman"/>
                <a:cs typeface="Times New Roman"/>
              </a:rPr>
              <a:t>conditions</a:t>
            </a:r>
            <a:r>
              <a:rPr sz="1700" dirty="0">
                <a:solidFill>
                  <a:srgbClr val="272424"/>
                </a:solidFill>
                <a:latin typeface="Times New Roman"/>
                <a:cs typeface="Times New Roman"/>
              </a:rPr>
              <a:t>	</a:t>
            </a:r>
            <a:r>
              <a:rPr sz="1700" spc="-10" dirty="0">
                <a:solidFill>
                  <a:srgbClr val="272424"/>
                </a:solidFill>
                <a:latin typeface="Times New Roman"/>
                <a:cs typeface="Times New Roman"/>
              </a:rPr>
              <a:t>rather</a:t>
            </a:r>
            <a:r>
              <a:rPr sz="1700" dirty="0">
                <a:solidFill>
                  <a:srgbClr val="272424"/>
                </a:solidFill>
                <a:latin typeface="Times New Roman"/>
                <a:cs typeface="Times New Roman"/>
              </a:rPr>
              <a:t>	</a:t>
            </a:r>
            <a:r>
              <a:rPr sz="1700" spc="-20" dirty="0">
                <a:solidFill>
                  <a:srgbClr val="272424"/>
                </a:solidFill>
                <a:latin typeface="Times New Roman"/>
                <a:cs typeface="Times New Roman"/>
              </a:rPr>
              <a:t>than</a:t>
            </a:r>
            <a:r>
              <a:rPr sz="1700" dirty="0">
                <a:solidFill>
                  <a:srgbClr val="272424"/>
                </a:solidFill>
                <a:latin typeface="Times New Roman"/>
                <a:cs typeface="Times New Roman"/>
              </a:rPr>
              <a:t>	</a:t>
            </a:r>
            <a:r>
              <a:rPr sz="1700" spc="-10" dirty="0">
                <a:solidFill>
                  <a:srgbClr val="272424"/>
                </a:solidFill>
                <a:latin typeface="Times New Roman"/>
                <a:cs typeface="Times New Roman"/>
              </a:rPr>
              <a:t>brittle</a:t>
            </a:r>
            <a:endParaRPr sz="17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417741" y="4079373"/>
            <a:ext cx="3863975" cy="802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50000"/>
              </a:lnSpc>
              <a:spcBef>
                <a:spcPts val="100"/>
              </a:spcBef>
              <a:tabLst>
                <a:tab pos="777875" algn="l"/>
                <a:tab pos="842644" algn="l"/>
                <a:tab pos="1267460" algn="l"/>
                <a:tab pos="2127885" algn="l"/>
                <a:tab pos="2449830" algn="l"/>
                <a:tab pos="3682365" algn="l"/>
              </a:tabLst>
            </a:pPr>
            <a:r>
              <a:rPr sz="1700" spc="-10" dirty="0">
                <a:solidFill>
                  <a:srgbClr val="272424"/>
                </a:solidFill>
                <a:latin typeface="Times New Roman"/>
                <a:cs typeface="Times New Roman"/>
              </a:rPr>
              <a:t>sleeps;</a:t>
            </a:r>
            <a:r>
              <a:rPr sz="1700" dirty="0">
                <a:solidFill>
                  <a:srgbClr val="272424"/>
                </a:solidFill>
                <a:latin typeface="Times New Roman"/>
                <a:cs typeface="Times New Roman"/>
              </a:rPr>
              <a:t>	</a:t>
            </a:r>
            <a:r>
              <a:rPr sz="1700" spc="-20" dirty="0">
                <a:solidFill>
                  <a:srgbClr val="272424"/>
                </a:solidFill>
                <a:latin typeface="Times New Roman"/>
                <a:cs typeface="Times New Roman"/>
              </a:rPr>
              <a:t>this</a:t>
            </a:r>
            <a:r>
              <a:rPr sz="1700" dirty="0">
                <a:solidFill>
                  <a:srgbClr val="272424"/>
                </a:solidFill>
                <a:latin typeface="Times New Roman"/>
                <a:cs typeface="Times New Roman"/>
              </a:rPr>
              <a:t>	</a:t>
            </a:r>
            <a:r>
              <a:rPr sz="1700" spc="-10" dirty="0">
                <a:solidFill>
                  <a:srgbClr val="272424"/>
                </a:solidFill>
                <a:latin typeface="Times New Roman"/>
                <a:cs typeface="Times New Roman"/>
              </a:rPr>
              <a:t>practice</a:t>
            </a:r>
            <a:r>
              <a:rPr sz="1700" dirty="0">
                <a:solidFill>
                  <a:srgbClr val="272424"/>
                </a:solidFill>
                <a:latin typeface="Times New Roman"/>
                <a:cs typeface="Times New Roman"/>
              </a:rPr>
              <a:t>	</a:t>
            </a:r>
            <a:r>
              <a:rPr sz="1700" spc="-25" dirty="0">
                <a:solidFill>
                  <a:srgbClr val="272424"/>
                </a:solidFill>
                <a:latin typeface="Times New Roman"/>
                <a:cs typeface="Times New Roman"/>
              </a:rPr>
              <a:t>is</a:t>
            </a:r>
            <a:r>
              <a:rPr sz="1700" dirty="0">
                <a:solidFill>
                  <a:srgbClr val="272424"/>
                </a:solidFill>
                <a:latin typeface="Times New Roman"/>
                <a:cs typeface="Times New Roman"/>
              </a:rPr>
              <a:t>	</a:t>
            </a:r>
            <a:r>
              <a:rPr sz="1700" spc="-10" dirty="0">
                <a:solidFill>
                  <a:srgbClr val="272424"/>
                </a:solidFill>
                <a:latin typeface="Times New Roman"/>
                <a:cs typeface="Times New Roman"/>
              </a:rPr>
              <a:t>documented</a:t>
            </a:r>
            <a:r>
              <a:rPr sz="1700" dirty="0">
                <a:solidFill>
                  <a:srgbClr val="272424"/>
                </a:solidFill>
                <a:latin typeface="Times New Roman"/>
                <a:cs typeface="Times New Roman"/>
              </a:rPr>
              <a:t>	</a:t>
            </a:r>
            <a:r>
              <a:rPr sz="1700" spc="-25" dirty="0">
                <a:solidFill>
                  <a:srgbClr val="272424"/>
                </a:solidFill>
                <a:latin typeface="Times New Roman"/>
                <a:cs typeface="Times New Roman"/>
              </a:rPr>
              <a:t>to </a:t>
            </a:r>
            <a:r>
              <a:rPr sz="1700" spc="-10" dirty="0">
                <a:solidFill>
                  <a:srgbClr val="272424"/>
                </a:solidFill>
                <a:latin typeface="Times New Roman"/>
                <a:cs typeface="Times New Roman"/>
              </a:rPr>
              <a:t>reduce</a:t>
            </a:r>
            <a:r>
              <a:rPr sz="1700" dirty="0">
                <a:solidFill>
                  <a:srgbClr val="272424"/>
                </a:solidFill>
                <a:latin typeface="Times New Roman"/>
                <a:cs typeface="Times New Roman"/>
              </a:rPr>
              <a:t>		</a:t>
            </a:r>
            <a:r>
              <a:rPr sz="1700" spc="-10" dirty="0">
                <a:solidFill>
                  <a:srgbClr val="272424"/>
                </a:solidFill>
                <a:latin typeface="Times New Roman"/>
                <a:cs typeface="Times New Roman"/>
              </a:rPr>
              <a:t>flakiness</a:t>
            </a:r>
            <a:endParaRPr sz="17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417741" y="4986153"/>
            <a:ext cx="1717039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145540" algn="l"/>
              </a:tabLst>
            </a:pPr>
            <a:r>
              <a:rPr sz="1700" spc="-10" dirty="0">
                <a:solidFill>
                  <a:srgbClr val="272424"/>
                </a:solidFill>
                <a:latin typeface="Times New Roman"/>
                <a:cs typeface="Times New Roman"/>
              </a:rPr>
              <a:t>(Selenium,</a:t>
            </a:r>
            <a:r>
              <a:rPr sz="1700" dirty="0">
                <a:solidFill>
                  <a:srgbClr val="272424"/>
                </a:solidFill>
                <a:latin typeface="Times New Roman"/>
                <a:cs typeface="Times New Roman"/>
              </a:rPr>
              <a:t>	</a:t>
            </a:r>
            <a:r>
              <a:rPr sz="1700" spc="-10" dirty="0">
                <a:solidFill>
                  <a:srgbClr val="272424"/>
                </a:solidFill>
                <a:latin typeface="Times New Roman"/>
                <a:cs typeface="Times New Roman"/>
              </a:rPr>
              <a:t>2025).</a:t>
            </a:r>
            <a:endParaRPr sz="170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270685" y="4467993"/>
            <a:ext cx="1267460" cy="802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2545" marR="5080" indent="-30480">
              <a:lnSpc>
                <a:spcPct val="150000"/>
              </a:lnSpc>
              <a:spcBef>
                <a:spcPts val="100"/>
              </a:spcBef>
              <a:tabLst>
                <a:tab pos="570230" algn="l"/>
                <a:tab pos="1109980" algn="l"/>
              </a:tabLst>
            </a:pPr>
            <a:r>
              <a:rPr sz="1700" spc="-25" dirty="0">
                <a:solidFill>
                  <a:srgbClr val="272424"/>
                </a:solidFill>
                <a:latin typeface="Times New Roman"/>
                <a:cs typeface="Times New Roman"/>
              </a:rPr>
              <a:t>and</a:t>
            </a:r>
            <a:r>
              <a:rPr sz="1700" dirty="0">
                <a:solidFill>
                  <a:srgbClr val="272424"/>
                </a:solidFill>
                <a:latin typeface="Times New Roman"/>
                <a:cs typeface="Times New Roman"/>
              </a:rPr>
              <a:t>	</a:t>
            </a:r>
            <a:r>
              <a:rPr sz="1700" spc="-36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700" dirty="0">
                <a:solidFill>
                  <a:srgbClr val="272424"/>
                </a:solidFill>
                <a:latin typeface="Times New Roman"/>
                <a:cs typeface="Times New Roman"/>
              </a:rPr>
              <a:t>timeout </a:t>
            </a:r>
            <a:r>
              <a:rPr sz="1700" spc="-25" dirty="0">
                <a:solidFill>
                  <a:srgbClr val="272424"/>
                </a:solidFill>
                <a:latin typeface="Times New Roman"/>
                <a:cs typeface="Times New Roman"/>
              </a:rPr>
              <a:t>The</a:t>
            </a:r>
            <a:r>
              <a:rPr sz="1700" dirty="0">
                <a:solidFill>
                  <a:srgbClr val="272424"/>
                </a:solidFill>
                <a:latin typeface="Times New Roman"/>
                <a:cs typeface="Times New Roman"/>
              </a:rPr>
              <a:t>	</a:t>
            </a:r>
            <a:r>
              <a:rPr sz="1700" spc="-20" dirty="0">
                <a:solidFill>
                  <a:srgbClr val="272424"/>
                </a:solidFill>
                <a:latin typeface="Times New Roman"/>
                <a:cs typeface="Times New Roman"/>
              </a:rPr>
              <a:t>cost</a:t>
            </a:r>
            <a:r>
              <a:rPr sz="1700" dirty="0">
                <a:solidFill>
                  <a:srgbClr val="272424"/>
                </a:solidFill>
                <a:latin typeface="Times New Roman"/>
                <a:cs typeface="Times New Roman"/>
              </a:rPr>
              <a:t>	</a:t>
            </a:r>
            <a:r>
              <a:rPr sz="1700" spc="-25" dirty="0">
                <a:solidFill>
                  <a:srgbClr val="272424"/>
                </a:solidFill>
                <a:latin typeface="Times New Roman"/>
                <a:cs typeface="Times New Roman"/>
              </a:rPr>
              <a:t>is</a:t>
            </a:r>
            <a:endParaRPr sz="170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8704164" y="4467993"/>
            <a:ext cx="577215" cy="802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47625">
              <a:lnSpc>
                <a:spcPct val="150000"/>
              </a:lnSpc>
              <a:spcBef>
                <a:spcPts val="100"/>
              </a:spcBef>
            </a:pPr>
            <a:r>
              <a:rPr sz="1700" spc="-10" dirty="0">
                <a:solidFill>
                  <a:srgbClr val="272424"/>
                </a:solidFill>
                <a:latin typeface="Times New Roman"/>
                <a:cs typeface="Times New Roman"/>
              </a:rPr>
              <a:t>errors higher</a:t>
            </a:r>
            <a:endParaRPr sz="170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417741" y="5245233"/>
            <a:ext cx="3863975" cy="11912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50000"/>
              </a:lnSpc>
              <a:spcBef>
                <a:spcPts val="100"/>
              </a:spcBef>
            </a:pPr>
            <a:r>
              <a:rPr sz="1700" dirty="0">
                <a:solidFill>
                  <a:srgbClr val="272424"/>
                </a:solidFill>
                <a:latin typeface="Times New Roman"/>
                <a:cs typeface="Times New Roman"/>
              </a:rPr>
              <a:t>overhead,</a:t>
            </a:r>
            <a:r>
              <a:rPr sz="1700" spc="49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700" dirty="0">
                <a:solidFill>
                  <a:srgbClr val="272424"/>
                </a:solidFill>
                <a:latin typeface="Times New Roman"/>
                <a:cs typeface="Times New Roman"/>
              </a:rPr>
              <a:t>so</a:t>
            </a:r>
            <a:r>
              <a:rPr sz="1700" spc="49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700" dirty="0">
                <a:solidFill>
                  <a:srgbClr val="272424"/>
                </a:solidFill>
                <a:latin typeface="Times New Roman"/>
                <a:cs typeface="Times New Roman"/>
              </a:rPr>
              <a:t>AROAS</a:t>
            </a:r>
            <a:r>
              <a:rPr sz="1700" spc="49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700" dirty="0">
                <a:solidFill>
                  <a:srgbClr val="272424"/>
                </a:solidFill>
                <a:latin typeface="Times New Roman"/>
                <a:cs typeface="Times New Roman"/>
              </a:rPr>
              <a:t>gates</a:t>
            </a:r>
            <a:r>
              <a:rPr sz="1700" spc="49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700" dirty="0">
                <a:solidFill>
                  <a:srgbClr val="272424"/>
                </a:solidFill>
                <a:latin typeface="Times New Roman"/>
                <a:cs typeface="Times New Roman"/>
              </a:rPr>
              <a:t>Selenium</a:t>
            </a:r>
            <a:r>
              <a:rPr sz="1700" spc="49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700" spc="-25" dirty="0">
                <a:solidFill>
                  <a:srgbClr val="272424"/>
                </a:solidFill>
                <a:latin typeface="Times New Roman"/>
                <a:cs typeface="Times New Roman"/>
              </a:rPr>
              <a:t>by </a:t>
            </a:r>
            <a:r>
              <a:rPr sz="1700" dirty="0">
                <a:solidFill>
                  <a:srgbClr val="272424"/>
                </a:solidFill>
                <a:latin typeface="Times New Roman"/>
                <a:cs typeface="Times New Roman"/>
              </a:rPr>
              <a:t>domain</a:t>
            </a:r>
            <a:r>
              <a:rPr sz="1700" spc="-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700" dirty="0">
                <a:solidFill>
                  <a:srgbClr val="272424"/>
                </a:solidFill>
                <a:latin typeface="Times New Roman"/>
                <a:cs typeface="Times New Roman"/>
              </a:rPr>
              <a:t>and</a:t>
            </a:r>
            <a:r>
              <a:rPr sz="1700" spc="-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700" dirty="0">
                <a:solidFill>
                  <a:srgbClr val="272424"/>
                </a:solidFill>
                <a:latin typeface="Times New Roman"/>
                <a:cs typeface="Times New Roman"/>
              </a:rPr>
              <a:t>page</a:t>
            </a:r>
            <a:r>
              <a:rPr sz="1700" spc="-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700" dirty="0">
                <a:solidFill>
                  <a:srgbClr val="272424"/>
                </a:solidFill>
                <a:latin typeface="Times New Roman"/>
                <a:cs typeface="Times New Roman"/>
              </a:rPr>
              <a:t>type</a:t>
            </a:r>
            <a:r>
              <a:rPr sz="1700" spc="-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700" dirty="0">
                <a:solidFill>
                  <a:srgbClr val="272424"/>
                </a:solidFill>
                <a:latin typeface="Times New Roman"/>
                <a:cs typeface="Times New Roman"/>
              </a:rPr>
              <a:t>to</a:t>
            </a:r>
            <a:r>
              <a:rPr sz="1700" spc="-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700" dirty="0">
                <a:solidFill>
                  <a:srgbClr val="272424"/>
                </a:solidFill>
                <a:latin typeface="Times New Roman"/>
                <a:cs typeface="Times New Roman"/>
              </a:rPr>
              <a:t>control</a:t>
            </a:r>
            <a:r>
              <a:rPr sz="1700" spc="-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700" dirty="0">
                <a:solidFill>
                  <a:srgbClr val="272424"/>
                </a:solidFill>
                <a:latin typeface="Times New Roman"/>
                <a:cs typeface="Times New Roman"/>
              </a:rPr>
              <a:t>latency </a:t>
            </a:r>
            <a:r>
              <a:rPr sz="1700" spc="-25" dirty="0">
                <a:solidFill>
                  <a:srgbClr val="272424"/>
                </a:solidFill>
                <a:latin typeface="Times New Roman"/>
                <a:cs typeface="Times New Roman"/>
              </a:rPr>
              <a:t>and </a:t>
            </a:r>
            <a:r>
              <a:rPr sz="1700" dirty="0">
                <a:solidFill>
                  <a:srgbClr val="272424"/>
                </a:solidFill>
                <a:latin typeface="Times New Roman"/>
                <a:cs typeface="Times New Roman"/>
              </a:rPr>
              <a:t>resource use. (Selenium, 2025). </a:t>
            </a:r>
            <a:r>
              <a:rPr sz="1700" spc="-10" dirty="0">
                <a:solidFill>
                  <a:srgbClr val="272424"/>
                </a:solidFill>
                <a:latin typeface="Times New Roman"/>
                <a:cs typeface="Times New Roman"/>
              </a:rPr>
              <a:t>(</a:t>
            </a:r>
            <a:r>
              <a:rPr sz="1700" u="sng" spc="-10" dirty="0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  <a:latin typeface="Times New Roman"/>
                <a:cs typeface="Times New Roman"/>
              </a:rPr>
              <a:t>Selenium</a:t>
            </a:r>
            <a:r>
              <a:rPr sz="1700" spc="-10" dirty="0">
                <a:solidFill>
                  <a:srgbClr val="272424"/>
                </a:solidFill>
                <a:latin typeface="Times New Roman"/>
                <a:cs typeface="Times New Roman"/>
              </a:rPr>
              <a:t>)</a:t>
            </a:r>
            <a:endParaRPr sz="1700">
              <a:latin typeface="Times New Roman"/>
              <a:cs typeface="Times New Roman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9638227" y="1951433"/>
            <a:ext cx="4356735" cy="5274945"/>
            <a:chOff x="9638227" y="1951433"/>
            <a:chExt cx="4356735" cy="5274945"/>
          </a:xfrm>
        </p:grpSpPr>
        <p:sp>
          <p:nvSpPr>
            <p:cNvPr id="21" name="object 21"/>
            <p:cNvSpPr/>
            <p:nvPr/>
          </p:nvSpPr>
          <p:spPr>
            <a:xfrm>
              <a:off x="9661087" y="1962863"/>
              <a:ext cx="4322445" cy="5252085"/>
            </a:xfrm>
            <a:custGeom>
              <a:avLst/>
              <a:gdLst/>
              <a:ahLst/>
              <a:cxnLst/>
              <a:rect l="l" t="t" r="r" b="b"/>
              <a:pathLst>
                <a:path w="4322444" h="5252084">
                  <a:moveTo>
                    <a:pt x="0" y="109734"/>
                  </a:moveTo>
                  <a:lnTo>
                    <a:pt x="8353" y="67741"/>
                  </a:lnTo>
                  <a:lnTo>
                    <a:pt x="32140" y="32140"/>
                  </a:lnTo>
                  <a:lnTo>
                    <a:pt x="67741" y="8353"/>
                  </a:lnTo>
                  <a:lnTo>
                    <a:pt x="109734" y="0"/>
                  </a:lnTo>
                  <a:lnTo>
                    <a:pt x="4212234" y="0"/>
                  </a:lnTo>
                  <a:lnTo>
                    <a:pt x="4254227" y="8353"/>
                  </a:lnTo>
                  <a:lnTo>
                    <a:pt x="4289828" y="32140"/>
                  </a:lnTo>
                  <a:lnTo>
                    <a:pt x="4313615" y="67741"/>
                  </a:lnTo>
                  <a:lnTo>
                    <a:pt x="4321969" y="109734"/>
                  </a:lnTo>
                  <a:lnTo>
                    <a:pt x="4321969" y="5141755"/>
                  </a:lnTo>
                  <a:lnTo>
                    <a:pt x="4313615" y="5183747"/>
                  </a:lnTo>
                  <a:lnTo>
                    <a:pt x="4289828" y="5219348"/>
                  </a:lnTo>
                  <a:lnTo>
                    <a:pt x="4254227" y="5243136"/>
                  </a:lnTo>
                  <a:lnTo>
                    <a:pt x="4212234" y="5251489"/>
                  </a:lnTo>
                  <a:lnTo>
                    <a:pt x="109734" y="5251489"/>
                  </a:lnTo>
                  <a:lnTo>
                    <a:pt x="67741" y="5243136"/>
                  </a:lnTo>
                  <a:lnTo>
                    <a:pt x="32140" y="5219348"/>
                  </a:lnTo>
                  <a:lnTo>
                    <a:pt x="8353" y="5183747"/>
                  </a:lnTo>
                  <a:lnTo>
                    <a:pt x="0" y="5141755"/>
                  </a:lnTo>
                  <a:lnTo>
                    <a:pt x="0" y="109734"/>
                  </a:lnTo>
                  <a:close/>
                </a:path>
              </a:pathLst>
            </a:custGeom>
            <a:ln w="22860">
              <a:solidFill>
                <a:srgbClr val="C0C1D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9638227" y="1962863"/>
              <a:ext cx="91440" cy="5252085"/>
            </a:xfrm>
            <a:custGeom>
              <a:avLst/>
              <a:gdLst/>
              <a:ahLst/>
              <a:cxnLst/>
              <a:rect l="l" t="t" r="r" b="b"/>
              <a:pathLst>
                <a:path w="91440" h="5252084">
                  <a:moveTo>
                    <a:pt x="45720" y="5251489"/>
                  </a:moveTo>
                  <a:lnTo>
                    <a:pt x="7532" y="5231056"/>
                  </a:lnTo>
                  <a:lnTo>
                    <a:pt x="0" y="5205770"/>
                  </a:lnTo>
                  <a:lnTo>
                    <a:pt x="0" y="45720"/>
                  </a:lnTo>
                  <a:lnTo>
                    <a:pt x="20433" y="7532"/>
                  </a:lnTo>
                  <a:lnTo>
                    <a:pt x="45720" y="0"/>
                  </a:lnTo>
                  <a:lnTo>
                    <a:pt x="54842" y="836"/>
                  </a:lnTo>
                  <a:lnTo>
                    <a:pt x="88092" y="28168"/>
                  </a:lnTo>
                  <a:lnTo>
                    <a:pt x="91440" y="45720"/>
                  </a:lnTo>
                  <a:lnTo>
                    <a:pt x="91440" y="5205770"/>
                  </a:lnTo>
                  <a:lnTo>
                    <a:pt x="71006" y="5243957"/>
                  </a:lnTo>
                  <a:lnTo>
                    <a:pt x="45720" y="5251489"/>
                  </a:lnTo>
                  <a:close/>
                </a:path>
              </a:pathLst>
            </a:custGeom>
            <a:solidFill>
              <a:srgbClr val="4850B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9924732" y="2130516"/>
            <a:ext cx="252984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90" dirty="0">
                <a:solidFill>
                  <a:srgbClr val="272424"/>
                </a:solidFill>
                <a:latin typeface="Arial MT"/>
                <a:cs typeface="Arial MT"/>
              </a:rPr>
              <a:t>Parsing</a:t>
            </a:r>
            <a:r>
              <a:rPr sz="2000" spc="-100" dirty="0">
                <a:solidFill>
                  <a:srgbClr val="272424"/>
                </a:solidFill>
                <a:latin typeface="Arial MT"/>
                <a:cs typeface="Arial MT"/>
              </a:rPr>
              <a:t> </a:t>
            </a:r>
            <a:r>
              <a:rPr sz="2000" spc="-170" dirty="0">
                <a:solidFill>
                  <a:srgbClr val="272424"/>
                </a:solidFill>
                <a:latin typeface="Arial MT"/>
                <a:cs typeface="Arial MT"/>
              </a:rPr>
              <a:t>&amp;</a:t>
            </a:r>
            <a:r>
              <a:rPr sz="2000" spc="-95" dirty="0">
                <a:solidFill>
                  <a:srgbClr val="272424"/>
                </a:solidFill>
                <a:latin typeface="Arial MT"/>
                <a:cs typeface="Arial MT"/>
              </a:rPr>
              <a:t> </a:t>
            </a:r>
            <a:r>
              <a:rPr sz="2000" spc="-60" dirty="0">
                <a:solidFill>
                  <a:srgbClr val="272424"/>
                </a:solidFill>
                <a:latin typeface="Arial MT"/>
                <a:cs typeface="Arial MT"/>
              </a:rPr>
              <a:t>Normalisation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9924732" y="2522967"/>
            <a:ext cx="3863340" cy="1259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50000"/>
              </a:lnSpc>
              <a:spcBef>
                <a:spcPts val="100"/>
              </a:spcBef>
            </a:pPr>
            <a:r>
              <a:rPr sz="1800" dirty="0">
                <a:solidFill>
                  <a:srgbClr val="4850BB"/>
                </a:solidFill>
                <a:latin typeface="Times New Roman"/>
                <a:cs typeface="Times New Roman"/>
              </a:rPr>
              <a:t>Beautiful</a:t>
            </a:r>
            <a:r>
              <a:rPr sz="1800" spc="350" dirty="0">
                <a:solidFill>
                  <a:srgbClr val="4850BB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4850BB"/>
                </a:solidFill>
                <a:latin typeface="Times New Roman"/>
                <a:cs typeface="Times New Roman"/>
              </a:rPr>
              <a:t>Soup</a:t>
            </a:r>
            <a:r>
              <a:rPr sz="1800" spc="355" dirty="0">
                <a:solidFill>
                  <a:srgbClr val="4850BB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272424"/>
                </a:solidFill>
                <a:latin typeface="Times New Roman"/>
                <a:cs typeface="Times New Roman"/>
              </a:rPr>
              <a:t>(over</a:t>
            </a:r>
            <a:r>
              <a:rPr sz="1800" spc="35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272424"/>
                </a:solidFill>
                <a:latin typeface="Times New Roman"/>
                <a:cs typeface="Times New Roman"/>
              </a:rPr>
              <a:t>`lxml`)</a:t>
            </a:r>
            <a:r>
              <a:rPr sz="1800" spc="35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272424"/>
                </a:solidFill>
                <a:latin typeface="Times New Roman"/>
                <a:cs typeface="Times New Roman"/>
              </a:rPr>
              <a:t>is</a:t>
            </a:r>
            <a:r>
              <a:rPr sz="1800" spc="35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272424"/>
                </a:solidFill>
                <a:latin typeface="Times New Roman"/>
                <a:cs typeface="Times New Roman"/>
              </a:rPr>
              <a:t>used</a:t>
            </a:r>
            <a:r>
              <a:rPr sz="1800" spc="35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800" spc="-25" dirty="0">
                <a:solidFill>
                  <a:srgbClr val="272424"/>
                </a:solidFill>
                <a:latin typeface="Times New Roman"/>
                <a:cs typeface="Times New Roman"/>
              </a:rPr>
              <a:t>to </a:t>
            </a:r>
            <a:r>
              <a:rPr sz="1800" dirty="0">
                <a:solidFill>
                  <a:srgbClr val="272424"/>
                </a:solidFill>
                <a:latin typeface="Times New Roman"/>
                <a:cs typeface="Times New Roman"/>
              </a:rPr>
              <a:t>extract</a:t>
            </a:r>
            <a:r>
              <a:rPr sz="1800" spc="135" dirty="0">
                <a:solidFill>
                  <a:srgbClr val="272424"/>
                </a:solidFill>
                <a:latin typeface="Times New Roman"/>
                <a:cs typeface="Times New Roman"/>
              </a:rPr>
              <a:t>  </a:t>
            </a:r>
            <a:r>
              <a:rPr sz="1800" dirty="0">
                <a:solidFill>
                  <a:srgbClr val="272424"/>
                </a:solidFill>
                <a:latin typeface="Times New Roman"/>
                <a:cs typeface="Times New Roman"/>
              </a:rPr>
              <a:t>established</a:t>
            </a:r>
            <a:r>
              <a:rPr sz="1800" spc="140" dirty="0">
                <a:solidFill>
                  <a:srgbClr val="272424"/>
                </a:solidFill>
                <a:latin typeface="Times New Roman"/>
                <a:cs typeface="Times New Roman"/>
              </a:rPr>
              <a:t>  </a:t>
            </a:r>
            <a:r>
              <a:rPr sz="1800" dirty="0">
                <a:solidFill>
                  <a:srgbClr val="272424"/>
                </a:solidFill>
                <a:latin typeface="Times New Roman"/>
                <a:cs typeface="Times New Roman"/>
              </a:rPr>
              <a:t>scholarly</a:t>
            </a:r>
            <a:r>
              <a:rPr sz="1800" spc="140" dirty="0">
                <a:solidFill>
                  <a:srgbClr val="272424"/>
                </a:solidFill>
                <a:latin typeface="Times New Roman"/>
                <a:cs typeface="Times New Roman"/>
              </a:rPr>
              <a:t>  </a:t>
            </a:r>
            <a:r>
              <a:rPr sz="1800" spc="-10" dirty="0">
                <a:solidFill>
                  <a:srgbClr val="272424"/>
                </a:solidFill>
                <a:latin typeface="Times New Roman"/>
                <a:cs typeface="Times New Roman"/>
              </a:rPr>
              <a:t>meta-</a:t>
            </a:r>
            <a:r>
              <a:rPr sz="1800" spc="-20" dirty="0">
                <a:solidFill>
                  <a:srgbClr val="272424"/>
                </a:solidFill>
                <a:latin typeface="Times New Roman"/>
                <a:cs typeface="Times New Roman"/>
              </a:rPr>
              <a:t>tags </a:t>
            </a:r>
            <a:r>
              <a:rPr sz="1800" dirty="0">
                <a:solidFill>
                  <a:srgbClr val="272424"/>
                </a:solidFill>
                <a:latin typeface="Times New Roman"/>
                <a:cs typeface="Times New Roman"/>
              </a:rPr>
              <a:t>(e.g.,</a:t>
            </a:r>
            <a:r>
              <a:rPr sz="1800" spc="290" dirty="0">
                <a:solidFill>
                  <a:srgbClr val="272424"/>
                </a:solidFill>
                <a:latin typeface="Times New Roman"/>
                <a:cs typeface="Times New Roman"/>
              </a:rPr>
              <a:t>  </a:t>
            </a:r>
            <a:r>
              <a:rPr sz="1800" dirty="0">
                <a:solidFill>
                  <a:srgbClr val="272424"/>
                </a:solidFill>
                <a:latin typeface="Times New Roman"/>
                <a:cs typeface="Times New Roman"/>
              </a:rPr>
              <a:t>`citation_title`,</a:t>
            </a:r>
            <a:r>
              <a:rPr sz="1800" spc="295" dirty="0">
                <a:solidFill>
                  <a:srgbClr val="272424"/>
                </a:solidFill>
                <a:latin typeface="Times New Roman"/>
                <a:cs typeface="Times New Roman"/>
              </a:rPr>
              <a:t>  </a:t>
            </a:r>
            <a:r>
              <a:rPr sz="1800" spc="-10" dirty="0">
                <a:solidFill>
                  <a:srgbClr val="272424"/>
                </a:solidFill>
                <a:latin typeface="Times New Roman"/>
                <a:cs typeface="Times New Roman"/>
              </a:rPr>
              <a:t>`citation_author`)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9924732" y="3757408"/>
            <a:ext cx="3863340" cy="2082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50000"/>
              </a:lnSpc>
              <a:spcBef>
                <a:spcPts val="100"/>
              </a:spcBef>
            </a:pPr>
            <a:r>
              <a:rPr sz="1800" dirty="0">
                <a:solidFill>
                  <a:srgbClr val="272424"/>
                </a:solidFill>
                <a:latin typeface="Times New Roman"/>
                <a:cs typeface="Times New Roman"/>
              </a:rPr>
              <a:t>and</a:t>
            </a:r>
            <a:r>
              <a:rPr sz="1800" spc="275" dirty="0">
                <a:solidFill>
                  <a:srgbClr val="272424"/>
                </a:solidFill>
                <a:latin typeface="Times New Roman"/>
                <a:cs typeface="Times New Roman"/>
              </a:rPr>
              <a:t>   </a:t>
            </a:r>
            <a:r>
              <a:rPr sz="1800" dirty="0">
                <a:solidFill>
                  <a:srgbClr val="272424"/>
                </a:solidFill>
                <a:latin typeface="Times New Roman"/>
                <a:cs typeface="Times New Roman"/>
              </a:rPr>
              <a:t>clean</a:t>
            </a:r>
            <a:r>
              <a:rPr sz="1800" spc="280" dirty="0">
                <a:solidFill>
                  <a:srgbClr val="272424"/>
                </a:solidFill>
                <a:latin typeface="Times New Roman"/>
                <a:cs typeface="Times New Roman"/>
              </a:rPr>
              <a:t>   </a:t>
            </a:r>
            <a:r>
              <a:rPr sz="1800" dirty="0">
                <a:solidFill>
                  <a:srgbClr val="272424"/>
                </a:solidFill>
                <a:latin typeface="Times New Roman"/>
                <a:cs typeface="Times New Roman"/>
              </a:rPr>
              <a:t>boilerplate</a:t>
            </a:r>
            <a:r>
              <a:rPr sz="1800" spc="280" dirty="0">
                <a:solidFill>
                  <a:srgbClr val="272424"/>
                </a:solidFill>
                <a:latin typeface="Times New Roman"/>
                <a:cs typeface="Times New Roman"/>
              </a:rPr>
              <a:t>   </a:t>
            </a:r>
            <a:r>
              <a:rPr sz="1800" dirty="0">
                <a:solidFill>
                  <a:srgbClr val="272424"/>
                </a:solidFill>
                <a:latin typeface="Times New Roman"/>
                <a:cs typeface="Times New Roman"/>
              </a:rPr>
              <a:t>that</a:t>
            </a:r>
            <a:r>
              <a:rPr sz="1800" spc="280" dirty="0">
                <a:solidFill>
                  <a:srgbClr val="272424"/>
                </a:solidFill>
                <a:latin typeface="Times New Roman"/>
                <a:cs typeface="Times New Roman"/>
              </a:rPr>
              <a:t>   </a:t>
            </a:r>
            <a:r>
              <a:rPr sz="1800" spc="-10" dirty="0">
                <a:solidFill>
                  <a:srgbClr val="272424"/>
                </a:solidFill>
                <a:latin typeface="Times New Roman"/>
                <a:cs typeface="Times New Roman"/>
              </a:rPr>
              <a:t>would </a:t>
            </a:r>
            <a:r>
              <a:rPr sz="1800" dirty="0">
                <a:solidFill>
                  <a:srgbClr val="272424"/>
                </a:solidFill>
                <a:latin typeface="Times New Roman"/>
                <a:cs typeface="Times New Roman"/>
              </a:rPr>
              <a:t>otherwise</a:t>
            </a:r>
            <a:r>
              <a:rPr sz="1800" spc="19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272424"/>
                </a:solidFill>
                <a:latin typeface="Times New Roman"/>
                <a:cs typeface="Times New Roman"/>
              </a:rPr>
              <a:t>pollute</a:t>
            </a:r>
            <a:r>
              <a:rPr sz="1800" spc="19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272424"/>
                </a:solidFill>
                <a:latin typeface="Times New Roman"/>
                <a:cs typeface="Times New Roman"/>
              </a:rPr>
              <a:t>vocabularies</a:t>
            </a:r>
            <a:r>
              <a:rPr sz="1800" spc="19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272424"/>
                </a:solidFill>
                <a:latin typeface="Times New Roman"/>
                <a:cs typeface="Times New Roman"/>
              </a:rPr>
              <a:t>and</a:t>
            </a:r>
            <a:r>
              <a:rPr sz="1800" spc="19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272424"/>
                </a:solidFill>
                <a:latin typeface="Times New Roman"/>
                <a:cs typeface="Times New Roman"/>
              </a:rPr>
              <a:t>skew </a:t>
            </a:r>
            <a:r>
              <a:rPr sz="1800" dirty="0">
                <a:solidFill>
                  <a:srgbClr val="272424"/>
                </a:solidFill>
                <a:latin typeface="Times New Roman"/>
                <a:cs typeface="Times New Roman"/>
              </a:rPr>
              <a:t>term</a:t>
            </a:r>
            <a:r>
              <a:rPr sz="1800" spc="2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272424"/>
                </a:solidFill>
                <a:latin typeface="Times New Roman"/>
                <a:cs typeface="Times New Roman"/>
              </a:rPr>
              <a:t>weights;</a:t>
            </a:r>
            <a:r>
              <a:rPr sz="1800" spc="2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272424"/>
                </a:solidFill>
                <a:latin typeface="Times New Roman"/>
                <a:cs typeface="Times New Roman"/>
              </a:rPr>
              <a:t>this</a:t>
            </a:r>
            <a:r>
              <a:rPr sz="1800" spc="2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272424"/>
                </a:solidFill>
                <a:latin typeface="Times New Roman"/>
                <a:cs typeface="Times New Roman"/>
              </a:rPr>
              <a:t>improves</a:t>
            </a:r>
            <a:r>
              <a:rPr sz="1800" spc="2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272424"/>
                </a:solidFill>
                <a:latin typeface="Times New Roman"/>
                <a:cs typeface="Times New Roman"/>
              </a:rPr>
              <a:t>index</a:t>
            </a:r>
            <a:r>
              <a:rPr sz="1800" spc="2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272424"/>
                </a:solidFill>
                <a:latin typeface="Times New Roman"/>
                <a:cs typeface="Times New Roman"/>
              </a:rPr>
              <a:t>quality </a:t>
            </a:r>
            <a:r>
              <a:rPr sz="1800" dirty="0">
                <a:solidFill>
                  <a:srgbClr val="272424"/>
                </a:solidFill>
                <a:latin typeface="Times New Roman"/>
                <a:cs typeface="Times New Roman"/>
              </a:rPr>
              <a:t>for</a:t>
            </a:r>
            <a:r>
              <a:rPr sz="1800" spc="-1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272424"/>
                </a:solidFill>
                <a:latin typeface="Times New Roman"/>
                <a:cs typeface="Times New Roman"/>
              </a:rPr>
              <a:t>TF–IDF</a:t>
            </a:r>
            <a:r>
              <a:rPr sz="1800" spc="-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272424"/>
                </a:solidFill>
                <a:latin typeface="Times New Roman"/>
                <a:cs typeface="Times New Roman"/>
              </a:rPr>
              <a:t>downstream</a:t>
            </a:r>
            <a:r>
              <a:rPr sz="1800" spc="-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272424"/>
                </a:solidFill>
                <a:latin typeface="Times New Roman"/>
                <a:cs typeface="Times New Roman"/>
              </a:rPr>
              <a:t>(Beautiful</a:t>
            </a:r>
            <a:r>
              <a:rPr sz="1800" spc="-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272424"/>
                </a:solidFill>
                <a:latin typeface="Times New Roman"/>
                <a:cs typeface="Times New Roman"/>
              </a:rPr>
              <a:t>Soup, </a:t>
            </a:r>
            <a:r>
              <a:rPr sz="1800" dirty="0">
                <a:solidFill>
                  <a:srgbClr val="272424"/>
                </a:solidFill>
                <a:latin typeface="Times New Roman"/>
                <a:cs typeface="Times New Roman"/>
              </a:rPr>
              <a:t>2024).</a:t>
            </a:r>
            <a:r>
              <a:rPr sz="1800" spc="-6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272424"/>
                </a:solidFill>
                <a:latin typeface="Times New Roman"/>
                <a:cs typeface="Times New Roman"/>
              </a:rPr>
              <a:t>(Richardson,</a:t>
            </a:r>
            <a:r>
              <a:rPr sz="1800" spc="-6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272424"/>
                </a:solidFill>
                <a:latin typeface="Times New Roman"/>
                <a:cs typeface="Times New Roman"/>
              </a:rPr>
              <a:t>2024).</a:t>
            </a:r>
            <a:r>
              <a:rPr sz="1800" spc="-6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272424"/>
                </a:solidFill>
                <a:latin typeface="Times New Roman"/>
                <a:cs typeface="Times New Roman"/>
              </a:rPr>
              <a:t>(</a:t>
            </a:r>
            <a:r>
              <a:rPr sz="1800" u="heavy" spc="-10" dirty="0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  <a:latin typeface="Times New Roman"/>
                <a:cs typeface="Times New Roman"/>
              </a:rPr>
              <a:t>Medium</a:t>
            </a:r>
            <a:r>
              <a:rPr sz="1800" spc="-10" dirty="0">
                <a:solidFill>
                  <a:srgbClr val="272424"/>
                </a:solidFill>
                <a:latin typeface="Times New Roman"/>
                <a:cs typeface="Times New Roman"/>
              </a:rPr>
              <a:t>)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844"/>
    </mc:Choice>
    <mc:Fallback xmlns="">
      <p:transition spd="slow" advTm="29844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427431" y="7572119"/>
            <a:ext cx="2202968" cy="65748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32584" rIns="0" bIns="0" rtlCol="0">
            <a:spAutoFit/>
          </a:bodyPr>
          <a:lstStyle/>
          <a:p>
            <a:pPr marL="56515">
              <a:lnSpc>
                <a:spcPct val="100000"/>
              </a:lnSpc>
              <a:spcBef>
                <a:spcPts val="100"/>
              </a:spcBef>
            </a:pPr>
            <a:r>
              <a:rPr sz="3950" b="0" spc="-165" dirty="0">
                <a:latin typeface="Arial MT"/>
                <a:cs typeface="Arial MT"/>
              </a:rPr>
              <a:t>Software</a:t>
            </a:r>
            <a:r>
              <a:rPr sz="3950" b="0" spc="-185" dirty="0">
                <a:latin typeface="Arial MT"/>
                <a:cs typeface="Arial MT"/>
              </a:rPr>
              <a:t> </a:t>
            </a:r>
            <a:r>
              <a:rPr sz="3950" b="0" spc="-165" dirty="0">
                <a:latin typeface="Arial MT"/>
                <a:cs typeface="Arial MT"/>
              </a:rPr>
              <a:t>Stack:</a:t>
            </a:r>
            <a:r>
              <a:rPr sz="3950" b="0" spc="-185" dirty="0">
                <a:latin typeface="Arial MT"/>
                <a:cs typeface="Arial MT"/>
              </a:rPr>
              <a:t> </a:t>
            </a:r>
            <a:r>
              <a:rPr sz="3950" b="0" spc="-180" dirty="0">
                <a:latin typeface="Arial MT"/>
                <a:cs typeface="Arial MT"/>
              </a:rPr>
              <a:t>Continued</a:t>
            </a:r>
            <a:endParaRPr sz="3950">
              <a:latin typeface="Arial MT"/>
              <a:cs typeface="Arial MT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611981" y="1702475"/>
            <a:ext cx="4367530" cy="5754370"/>
            <a:chOff x="611981" y="1702475"/>
            <a:chExt cx="4367530" cy="5754370"/>
          </a:xfrm>
        </p:grpSpPr>
        <p:sp>
          <p:nvSpPr>
            <p:cNvPr id="5" name="object 5"/>
            <p:cNvSpPr/>
            <p:nvPr/>
          </p:nvSpPr>
          <p:spPr>
            <a:xfrm>
              <a:off x="634840" y="1713905"/>
              <a:ext cx="4333240" cy="5731510"/>
            </a:xfrm>
            <a:custGeom>
              <a:avLst/>
              <a:gdLst/>
              <a:ahLst/>
              <a:cxnLst/>
              <a:rect l="l" t="t" r="r" b="b"/>
              <a:pathLst>
                <a:path w="4333240" h="5731509">
                  <a:moveTo>
                    <a:pt x="0" y="109746"/>
                  </a:moveTo>
                  <a:lnTo>
                    <a:pt x="8353" y="67748"/>
                  </a:lnTo>
                  <a:lnTo>
                    <a:pt x="32144" y="32144"/>
                  </a:lnTo>
                  <a:lnTo>
                    <a:pt x="67748" y="8353"/>
                  </a:lnTo>
                  <a:lnTo>
                    <a:pt x="109746" y="0"/>
                  </a:lnTo>
                  <a:lnTo>
                    <a:pt x="4222937" y="0"/>
                  </a:lnTo>
                  <a:lnTo>
                    <a:pt x="4264935" y="8353"/>
                  </a:lnTo>
                  <a:lnTo>
                    <a:pt x="4300539" y="32144"/>
                  </a:lnTo>
                  <a:lnTo>
                    <a:pt x="4324329" y="67748"/>
                  </a:lnTo>
                  <a:lnTo>
                    <a:pt x="4332683" y="109746"/>
                  </a:lnTo>
                  <a:lnTo>
                    <a:pt x="4332683" y="5621445"/>
                  </a:lnTo>
                  <a:lnTo>
                    <a:pt x="4324329" y="5663443"/>
                  </a:lnTo>
                  <a:lnTo>
                    <a:pt x="4300539" y="5699048"/>
                  </a:lnTo>
                  <a:lnTo>
                    <a:pt x="4264935" y="5722837"/>
                  </a:lnTo>
                  <a:lnTo>
                    <a:pt x="4222937" y="5731192"/>
                  </a:lnTo>
                  <a:lnTo>
                    <a:pt x="109746" y="5731192"/>
                  </a:lnTo>
                  <a:lnTo>
                    <a:pt x="67748" y="5722837"/>
                  </a:lnTo>
                  <a:lnTo>
                    <a:pt x="32144" y="5699048"/>
                  </a:lnTo>
                  <a:lnTo>
                    <a:pt x="8353" y="5663443"/>
                  </a:lnTo>
                  <a:lnTo>
                    <a:pt x="0" y="5621445"/>
                  </a:lnTo>
                  <a:lnTo>
                    <a:pt x="0" y="109746"/>
                  </a:lnTo>
                  <a:close/>
                </a:path>
              </a:pathLst>
            </a:custGeom>
            <a:ln w="22860">
              <a:solidFill>
                <a:srgbClr val="C0C1D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11981" y="1713905"/>
              <a:ext cx="91440" cy="5731510"/>
            </a:xfrm>
            <a:custGeom>
              <a:avLst/>
              <a:gdLst/>
              <a:ahLst/>
              <a:cxnLst/>
              <a:rect l="l" t="t" r="r" b="b"/>
              <a:pathLst>
                <a:path w="91440" h="5731509">
                  <a:moveTo>
                    <a:pt x="45720" y="5731192"/>
                  </a:moveTo>
                  <a:lnTo>
                    <a:pt x="7532" y="5710759"/>
                  </a:lnTo>
                  <a:lnTo>
                    <a:pt x="0" y="5685472"/>
                  </a:lnTo>
                  <a:lnTo>
                    <a:pt x="0" y="45719"/>
                  </a:lnTo>
                  <a:lnTo>
                    <a:pt x="20433" y="7532"/>
                  </a:lnTo>
                  <a:lnTo>
                    <a:pt x="45720" y="0"/>
                  </a:lnTo>
                  <a:lnTo>
                    <a:pt x="54842" y="836"/>
                  </a:lnTo>
                  <a:lnTo>
                    <a:pt x="88092" y="28168"/>
                  </a:lnTo>
                  <a:lnTo>
                    <a:pt x="91440" y="45719"/>
                  </a:lnTo>
                  <a:lnTo>
                    <a:pt x="91440" y="5685472"/>
                  </a:lnTo>
                  <a:lnTo>
                    <a:pt x="71006" y="5723659"/>
                  </a:lnTo>
                  <a:lnTo>
                    <a:pt x="45720" y="5731192"/>
                  </a:lnTo>
                  <a:close/>
                </a:path>
              </a:pathLst>
            </a:custGeom>
            <a:solidFill>
              <a:srgbClr val="4850B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894913" y="1880008"/>
            <a:ext cx="2436495" cy="3225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50" spc="-65" dirty="0">
                <a:solidFill>
                  <a:srgbClr val="272424"/>
                </a:solidFill>
                <a:latin typeface="Arial MT"/>
                <a:cs typeface="Arial MT"/>
              </a:rPr>
              <a:t>Vectorisation</a:t>
            </a:r>
            <a:r>
              <a:rPr sz="1950" spc="-80" dirty="0">
                <a:solidFill>
                  <a:srgbClr val="272424"/>
                </a:solidFill>
                <a:latin typeface="Arial MT"/>
                <a:cs typeface="Arial MT"/>
              </a:rPr>
              <a:t> </a:t>
            </a:r>
            <a:r>
              <a:rPr sz="1950" spc="-165" dirty="0">
                <a:solidFill>
                  <a:srgbClr val="272424"/>
                </a:solidFill>
                <a:latin typeface="Arial MT"/>
                <a:cs typeface="Arial MT"/>
              </a:rPr>
              <a:t>&amp;</a:t>
            </a:r>
            <a:r>
              <a:rPr sz="1950" spc="-80" dirty="0">
                <a:solidFill>
                  <a:srgbClr val="272424"/>
                </a:solidFill>
                <a:latin typeface="Arial MT"/>
                <a:cs typeface="Arial MT"/>
              </a:rPr>
              <a:t> </a:t>
            </a:r>
            <a:r>
              <a:rPr sz="1950" spc="-100" dirty="0">
                <a:solidFill>
                  <a:srgbClr val="272424"/>
                </a:solidFill>
                <a:latin typeface="Arial MT"/>
                <a:cs typeface="Arial MT"/>
              </a:rPr>
              <a:t>Ranking</a:t>
            </a:r>
            <a:endParaRPr sz="1950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94913" y="2264861"/>
            <a:ext cx="3173730" cy="802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50000"/>
              </a:lnSpc>
              <a:spcBef>
                <a:spcPts val="100"/>
              </a:spcBef>
              <a:tabLst>
                <a:tab pos="1449070" algn="l"/>
                <a:tab pos="1517650" algn="l"/>
                <a:tab pos="2500630" algn="l"/>
              </a:tabLst>
            </a:pPr>
            <a:r>
              <a:rPr sz="1700" dirty="0">
                <a:solidFill>
                  <a:srgbClr val="4850BB"/>
                </a:solidFill>
                <a:latin typeface="Times New Roman"/>
                <a:cs typeface="Times New Roman"/>
              </a:rPr>
              <a:t>scikit-</a:t>
            </a:r>
            <a:r>
              <a:rPr sz="1700" spc="-10" dirty="0">
                <a:solidFill>
                  <a:srgbClr val="4850BB"/>
                </a:solidFill>
                <a:latin typeface="Times New Roman"/>
                <a:cs typeface="Times New Roman"/>
              </a:rPr>
              <a:t>learn’s</a:t>
            </a:r>
            <a:r>
              <a:rPr sz="1700" dirty="0">
                <a:solidFill>
                  <a:srgbClr val="4850BB"/>
                </a:solidFill>
                <a:latin typeface="Times New Roman"/>
                <a:cs typeface="Times New Roman"/>
              </a:rPr>
              <a:t>	</a:t>
            </a:r>
            <a:r>
              <a:rPr sz="1700" spc="-10" dirty="0">
                <a:solidFill>
                  <a:srgbClr val="4850BB"/>
                </a:solidFill>
                <a:latin typeface="Times New Roman"/>
                <a:cs typeface="Times New Roman"/>
              </a:rPr>
              <a:t>`TfidfVectorizer` </a:t>
            </a:r>
            <a:r>
              <a:rPr sz="1700" spc="-10" dirty="0">
                <a:solidFill>
                  <a:srgbClr val="272424"/>
                </a:solidFill>
                <a:latin typeface="Times New Roman"/>
                <a:cs typeface="Times New Roman"/>
              </a:rPr>
              <a:t>deterministic,</a:t>
            </a:r>
            <a:r>
              <a:rPr sz="1700" dirty="0">
                <a:solidFill>
                  <a:srgbClr val="272424"/>
                </a:solidFill>
                <a:latin typeface="Times New Roman"/>
                <a:cs typeface="Times New Roman"/>
              </a:rPr>
              <a:t>		</a:t>
            </a:r>
            <a:r>
              <a:rPr sz="1700" spc="-10" dirty="0">
                <a:solidFill>
                  <a:srgbClr val="272424"/>
                </a:solidFill>
                <a:latin typeface="Times New Roman"/>
                <a:cs typeface="Times New Roman"/>
              </a:rPr>
              <a:t>testable</a:t>
            </a:r>
            <a:r>
              <a:rPr sz="1700" dirty="0">
                <a:solidFill>
                  <a:srgbClr val="272424"/>
                </a:solidFill>
                <a:latin typeface="Times New Roman"/>
                <a:cs typeface="Times New Roman"/>
              </a:rPr>
              <a:t>	</a:t>
            </a:r>
            <a:r>
              <a:rPr sz="1700" spc="-10" dirty="0">
                <a:solidFill>
                  <a:srgbClr val="272424"/>
                </a:solidFill>
                <a:latin typeface="Times New Roman"/>
                <a:cs typeface="Times New Roman"/>
              </a:rPr>
              <a:t>ranking</a:t>
            </a:r>
            <a:endParaRPr sz="17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139198" y="2264861"/>
            <a:ext cx="636905" cy="802640"/>
          </a:xfrm>
          <a:prstGeom prst="rect">
            <a:avLst/>
          </a:prstGeom>
        </p:spPr>
        <p:txBody>
          <a:bodyPr vert="horz" wrap="square" lIns="0" tIns="142240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1120"/>
              </a:spcBef>
            </a:pPr>
            <a:r>
              <a:rPr sz="1700" spc="-10" dirty="0">
                <a:solidFill>
                  <a:srgbClr val="272424"/>
                </a:solidFill>
                <a:latin typeface="Times New Roman"/>
                <a:cs typeface="Times New Roman"/>
              </a:rPr>
              <a:t>affords</a:t>
            </a:r>
            <a:endParaRPr sz="1700">
              <a:latin typeface="Times New Roman"/>
              <a:cs typeface="Times New Roman"/>
            </a:endParaRPr>
          </a:p>
          <a:p>
            <a:pPr marR="5080" algn="r">
              <a:lnSpc>
                <a:spcPct val="100000"/>
              </a:lnSpc>
              <a:spcBef>
                <a:spcPts val="1020"/>
              </a:spcBef>
            </a:pPr>
            <a:r>
              <a:rPr sz="1700" spc="-20" dirty="0">
                <a:solidFill>
                  <a:srgbClr val="272424"/>
                </a:solidFill>
                <a:latin typeface="Times New Roman"/>
                <a:cs typeface="Times New Roman"/>
              </a:rPr>
              <a:t>with</a:t>
            </a:r>
            <a:endParaRPr sz="17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94913" y="3042101"/>
            <a:ext cx="3881120" cy="802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50000"/>
              </a:lnSpc>
              <a:spcBef>
                <a:spcPts val="100"/>
              </a:spcBef>
              <a:tabLst>
                <a:tab pos="1116965" algn="l"/>
                <a:tab pos="2053589" algn="l"/>
                <a:tab pos="2594610" algn="l"/>
                <a:tab pos="3663950" algn="l"/>
              </a:tabLst>
            </a:pPr>
            <a:r>
              <a:rPr sz="1700" spc="-10" dirty="0">
                <a:solidFill>
                  <a:srgbClr val="272424"/>
                </a:solidFill>
                <a:latin typeface="Times New Roman"/>
                <a:cs typeface="Times New Roman"/>
              </a:rPr>
              <a:t>adjustable</a:t>
            </a:r>
            <a:r>
              <a:rPr sz="1700" dirty="0">
                <a:solidFill>
                  <a:srgbClr val="272424"/>
                </a:solidFill>
                <a:latin typeface="Times New Roman"/>
                <a:cs typeface="Times New Roman"/>
              </a:rPr>
              <a:t>	n-</a:t>
            </a:r>
            <a:r>
              <a:rPr sz="1700" spc="-10" dirty="0">
                <a:solidFill>
                  <a:srgbClr val="272424"/>
                </a:solidFill>
                <a:latin typeface="Times New Roman"/>
                <a:cs typeface="Times New Roman"/>
              </a:rPr>
              <a:t>grams</a:t>
            </a:r>
            <a:r>
              <a:rPr sz="1700" dirty="0">
                <a:solidFill>
                  <a:srgbClr val="272424"/>
                </a:solidFill>
                <a:latin typeface="Times New Roman"/>
                <a:cs typeface="Times New Roman"/>
              </a:rPr>
              <a:t>	</a:t>
            </a:r>
            <a:r>
              <a:rPr sz="1700" spc="-25" dirty="0">
                <a:solidFill>
                  <a:srgbClr val="272424"/>
                </a:solidFill>
                <a:latin typeface="Times New Roman"/>
                <a:cs typeface="Times New Roman"/>
              </a:rPr>
              <a:t>and</a:t>
            </a:r>
            <a:r>
              <a:rPr sz="1700" dirty="0">
                <a:solidFill>
                  <a:srgbClr val="272424"/>
                </a:solidFill>
                <a:latin typeface="Times New Roman"/>
                <a:cs typeface="Times New Roman"/>
              </a:rPr>
              <a:t>	</a:t>
            </a:r>
            <a:r>
              <a:rPr sz="1700" spc="-10" dirty="0">
                <a:solidFill>
                  <a:srgbClr val="272424"/>
                </a:solidFill>
                <a:latin typeface="Times New Roman"/>
                <a:cs typeface="Times New Roman"/>
              </a:rPr>
              <a:t>stop-lists;</a:t>
            </a:r>
            <a:r>
              <a:rPr sz="1700" dirty="0">
                <a:solidFill>
                  <a:srgbClr val="272424"/>
                </a:solidFill>
                <a:latin typeface="Times New Roman"/>
                <a:cs typeface="Times New Roman"/>
              </a:rPr>
              <a:t>	</a:t>
            </a:r>
            <a:r>
              <a:rPr sz="1700" spc="-25" dirty="0">
                <a:solidFill>
                  <a:srgbClr val="272424"/>
                </a:solidFill>
                <a:latin typeface="Times New Roman"/>
                <a:cs typeface="Times New Roman"/>
              </a:rPr>
              <a:t>its </a:t>
            </a:r>
            <a:r>
              <a:rPr sz="1700" dirty="0">
                <a:solidFill>
                  <a:srgbClr val="272424"/>
                </a:solidFill>
                <a:latin typeface="Times New Roman"/>
                <a:cs typeface="Times New Roman"/>
              </a:rPr>
              <a:t>performance</a:t>
            </a:r>
            <a:r>
              <a:rPr sz="1700" spc="2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700" dirty="0">
                <a:solidFill>
                  <a:srgbClr val="272424"/>
                </a:solidFill>
                <a:latin typeface="Times New Roman"/>
                <a:cs typeface="Times New Roman"/>
              </a:rPr>
              <a:t>on</a:t>
            </a:r>
            <a:r>
              <a:rPr sz="1700" spc="3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700" dirty="0">
                <a:solidFill>
                  <a:srgbClr val="272424"/>
                </a:solidFill>
                <a:latin typeface="Times New Roman"/>
                <a:cs typeface="Times New Roman"/>
              </a:rPr>
              <a:t>short</a:t>
            </a:r>
            <a:r>
              <a:rPr sz="1700" spc="3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700" dirty="0">
                <a:solidFill>
                  <a:srgbClr val="272424"/>
                </a:solidFill>
                <a:latin typeface="Times New Roman"/>
                <a:cs typeface="Times New Roman"/>
              </a:rPr>
              <a:t>texts</a:t>
            </a:r>
            <a:r>
              <a:rPr sz="1700" spc="2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700" dirty="0">
                <a:solidFill>
                  <a:srgbClr val="272424"/>
                </a:solidFill>
                <a:latin typeface="Times New Roman"/>
                <a:cs typeface="Times New Roman"/>
              </a:rPr>
              <a:t>and</a:t>
            </a:r>
            <a:r>
              <a:rPr sz="1700" spc="3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700" spc="-10" dirty="0">
                <a:solidFill>
                  <a:srgbClr val="272424"/>
                </a:solidFill>
                <a:latin typeface="Times New Roman"/>
                <a:cs typeface="Times New Roman"/>
              </a:rPr>
              <a:t>transparency</a:t>
            </a:r>
            <a:endParaRPr sz="17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94913" y="3819341"/>
            <a:ext cx="3881120" cy="802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50000"/>
              </a:lnSpc>
              <a:spcBef>
                <a:spcPts val="100"/>
              </a:spcBef>
              <a:tabLst>
                <a:tab pos="594360" algn="l"/>
                <a:tab pos="1229995" algn="l"/>
                <a:tab pos="1667510" algn="l"/>
                <a:tab pos="2057400" algn="l"/>
                <a:tab pos="2668905" algn="l"/>
                <a:tab pos="3053080" algn="l"/>
                <a:tab pos="3328670" algn="l"/>
              </a:tabLst>
            </a:pPr>
            <a:r>
              <a:rPr sz="1700" spc="-25" dirty="0">
                <a:solidFill>
                  <a:srgbClr val="272424"/>
                </a:solidFill>
                <a:latin typeface="Times New Roman"/>
                <a:cs typeface="Times New Roman"/>
              </a:rPr>
              <a:t>of</a:t>
            </a:r>
            <a:r>
              <a:rPr sz="1700" dirty="0">
                <a:solidFill>
                  <a:srgbClr val="272424"/>
                </a:solidFill>
                <a:latin typeface="Times New Roman"/>
                <a:cs typeface="Times New Roman"/>
              </a:rPr>
              <a:t>	</a:t>
            </a:r>
            <a:r>
              <a:rPr sz="1700" spc="-10" dirty="0">
                <a:solidFill>
                  <a:srgbClr val="272424"/>
                </a:solidFill>
                <a:latin typeface="Times New Roman"/>
                <a:cs typeface="Times New Roman"/>
              </a:rPr>
              <a:t>weights</a:t>
            </a:r>
            <a:r>
              <a:rPr sz="1700" dirty="0">
                <a:solidFill>
                  <a:srgbClr val="272424"/>
                </a:solidFill>
                <a:latin typeface="Times New Roman"/>
                <a:cs typeface="Times New Roman"/>
              </a:rPr>
              <a:t>	</a:t>
            </a:r>
            <a:r>
              <a:rPr sz="1700" spc="-10" dirty="0">
                <a:solidFill>
                  <a:srgbClr val="272424"/>
                </a:solidFill>
                <a:latin typeface="Times New Roman"/>
                <a:cs typeface="Times New Roman"/>
              </a:rPr>
              <a:t>strengthens</a:t>
            </a:r>
            <a:r>
              <a:rPr sz="1700" dirty="0">
                <a:solidFill>
                  <a:srgbClr val="272424"/>
                </a:solidFill>
                <a:latin typeface="Times New Roman"/>
                <a:cs typeface="Times New Roman"/>
              </a:rPr>
              <a:t>		</a:t>
            </a:r>
            <a:r>
              <a:rPr sz="1700" spc="-10" dirty="0">
                <a:solidFill>
                  <a:srgbClr val="272424"/>
                </a:solidFill>
                <a:latin typeface="Times New Roman"/>
                <a:cs typeface="Times New Roman"/>
              </a:rPr>
              <a:t>academic auditability.</a:t>
            </a:r>
            <a:r>
              <a:rPr sz="1700" dirty="0">
                <a:solidFill>
                  <a:srgbClr val="272424"/>
                </a:solidFill>
                <a:latin typeface="Times New Roman"/>
                <a:cs typeface="Times New Roman"/>
              </a:rPr>
              <a:t>	</a:t>
            </a:r>
            <a:r>
              <a:rPr sz="1700" spc="-10" dirty="0">
                <a:solidFill>
                  <a:srgbClr val="272424"/>
                </a:solidFill>
                <a:latin typeface="Times New Roman"/>
                <a:cs typeface="Times New Roman"/>
              </a:rPr>
              <a:t>Critical</a:t>
            </a:r>
            <a:r>
              <a:rPr sz="1700" dirty="0">
                <a:solidFill>
                  <a:srgbClr val="272424"/>
                </a:solidFill>
                <a:latin typeface="Times New Roman"/>
                <a:cs typeface="Times New Roman"/>
              </a:rPr>
              <a:t>	</a:t>
            </a:r>
            <a:r>
              <a:rPr sz="1700" spc="-10" dirty="0">
                <a:solidFill>
                  <a:srgbClr val="272424"/>
                </a:solidFill>
                <a:latin typeface="Times New Roman"/>
                <a:cs typeface="Times New Roman"/>
              </a:rPr>
              <a:t>note:</a:t>
            </a:r>
            <a:r>
              <a:rPr sz="1700" dirty="0">
                <a:solidFill>
                  <a:srgbClr val="272424"/>
                </a:solidFill>
                <a:latin typeface="Times New Roman"/>
                <a:cs typeface="Times New Roman"/>
              </a:rPr>
              <a:t>	</a:t>
            </a:r>
            <a:r>
              <a:rPr sz="1700" spc="-10" dirty="0">
                <a:solidFill>
                  <a:srgbClr val="272424"/>
                </a:solidFill>
                <a:latin typeface="Times New Roman"/>
                <a:cs typeface="Times New Roman"/>
              </a:rPr>
              <a:t>while</a:t>
            </a:r>
            <a:r>
              <a:rPr sz="1700" dirty="0">
                <a:solidFill>
                  <a:srgbClr val="272424"/>
                </a:solidFill>
                <a:latin typeface="Times New Roman"/>
                <a:cs typeface="Times New Roman"/>
              </a:rPr>
              <a:t>	</a:t>
            </a:r>
            <a:r>
              <a:rPr sz="1700" spc="-10" dirty="0">
                <a:solidFill>
                  <a:srgbClr val="272424"/>
                </a:solidFill>
                <a:latin typeface="Times New Roman"/>
                <a:cs typeface="Times New Roman"/>
              </a:rPr>
              <a:t>neural</a:t>
            </a:r>
            <a:endParaRPr sz="17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94913" y="4596581"/>
            <a:ext cx="3881120" cy="2357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50000"/>
              </a:lnSpc>
              <a:spcBef>
                <a:spcPts val="100"/>
              </a:spcBef>
            </a:pPr>
            <a:r>
              <a:rPr sz="1700" dirty="0">
                <a:solidFill>
                  <a:srgbClr val="272424"/>
                </a:solidFill>
                <a:latin typeface="Times New Roman"/>
                <a:cs typeface="Times New Roman"/>
              </a:rPr>
              <a:t>encoders</a:t>
            </a:r>
            <a:r>
              <a:rPr sz="1700" spc="7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700" dirty="0">
                <a:solidFill>
                  <a:srgbClr val="272424"/>
                </a:solidFill>
                <a:latin typeface="Times New Roman"/>
                <a:cs typeface="Times New Roman"/>
              </a:rPr>
              <a:t>can</a:t>
            </a:r>
            <a:r>
              <a:rPr sz="1700" spc="7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700" dirty="0">
                <a:solidFill>
                  <a:srgbClr val="272424"/>
                </a:solidFill>
                <a:latin typeface="Times New Roman"/>
                <a:cs typeface="Times New Roman"/>
              </a:rPr>
              <a:t>lift</a:t>
            </a:r>
            <a:r>
              <a:rPr sz="1700" spc="8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700" dirty="0">
                <a:solidFill>
                  <a:srgbClr val="272424"/>
                </a:solidFill>
                <a:latin typeface="Times New Roman"/>
                <a:cs typeface="Times New Roman"/>
              </a:rPr>
              <a:t>semantic</a:t>
            </a:r>
            <a:r>
              <a:rPr sz="1700" spc="7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700" dirty="0">
                <a:solidFill>
                  <a:srgbClr val="272424"/>
                </a:solidFill>
                <a:latin typeface="Times New Roman"/>
                <a:cs typeface="Times New Roman"/>
              </a:rPr>
              <a:t>recall,</a:t>
            </a:r>
            <a:r>
              <a:rPr sz="1700" spc="7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700" dirty="0">
                <a:solidFill>
                  <a:srgbClr val="272424"/>
                </a:solidFill>
                <a:latin typeface="Times New Roman"/>
                <a:cs typeface="Times New Roman"/>
              </a:rPr>
              <a:t>their</a:t>
            </a:r>
            <a:r>
              <a:rPr sz="1700" spc="8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700" spc="-10" dirty="0">
                <a:solidFill>
                  <a:srgbClr val="272424"/>
                </a:solidFill>
                <a:latin typeface="Times New Roman"/>
                <a:cs typeface="Times New Roman"/>
              </a:rPr>
              <a:t>gains </a:t>
            </a:r>
            <a:r>
              <a:rPr sz="1700" dirty="0">
                <a:solidFill>
                  <a:srgbClr val="272424"/>
                </a:solidFill>
                <a:latin typeface="Times New Roman"/>
                <a:cs typeface="Times New Roman"/>
              </a:rPr>
              <a:t>must</a:t>
            </a:r>
            <a:r>
              <a:rPr sz="1700" spc="260" dirty="0">
                <a:solidFill>
                  <a:srgbClr val="272424"/>
                </a:solidFill>
                <a:latin typeface="Times New Roman"/>
                <a:cs typeface="Times New Roman"/>
              </a:rPr>
              <a:t>   </a:t>
            </a:r>
            <a:r>
              <a:rPr sz="1700" dirty="0">
                <a:solidFill>
                  <a:srgbClr val="272424"/>
                </a:solidFill>
                <a:latin typeface="Times New Roman"/>
                <a:cs typeface="Times New Roman"/>
              </a:rPr>
              <a:t>be</a:t>
            </a:r>
            <a:r>
              <a:rPr sz="1700" spc="265" dirty="0">
                <a:solidFill>
                  <a:srgbClr val="272424"/>
                </a:solidFill>
                <a:latin typeface="Times New Roman"/>
                <a:cs typeface="Times New Roman"/>
              </a:rPr>
              <a:t>   </a:t>
            </a:r>
            <a:r>
              <a:rPr sz="1700" dirty="0">
                <a:solidFill>
                  <a:srgbClr val="272424"/>
                </a:solidFill>
                <a:latin typeface="Times New Roman"/>
                <a:cs typeface="Times New Roman"/>
              </a:rPr>
              <a:t>balanced</a:t>
            </a:r>
            <a:r>
              <a:rPr sz="1700" spc="265" dirty="0">
                <a:solidFill>
                  <a:srgbClr val="272424"/>
                </a:solidFill>
                <a:latin typeface="Times New Roman"/>
                <a:cs typeface="Times New Roman"/>
              </a:rPr>
              <a:t>   </a:t>
            </a:r>
            <a:r>
              <a:rPr sz="1700" dirty="0">
                <a:solidFill>
                  <a:srgbClr val="272424"/>
                </a:solidFill>
                <a:latin typeface="Times New Roman"/>
                <a:cs typeface="Times New Roman"/>
              </a:rPr>
              <a:t>against</a:t>
            </a:r>
            <a:r>
              <a:rPr sz="1700" spc="265" dirty="0">
                <a:solidFill>
                  <a:srgbClr val="272424"/>
                </a:solidFill>
                <a:latin typeface="Times New Roman"/>
                <a:cs typeface="Times New Roman"/>
              </a:rPr>
              <a:t>   </a:t>
            </a:r>
            <a:r>
              <a:rPr sz="1700" spc="-10" dirty="0">
                <a:solidFill>
                  <a:srgbClr val="272424"/>
                </a:solidFill>
                <a:latin typeface="Times New Roman"/>
                <a:cs typeface="Times New Roman"/>
              </a:rPr>
              <a:t>compute, </a:t>
            </a:r>
            <a:r>
              <a:rPr sz="1700" dirty="0">
                <a:solidFill>
                  <a:srgbClr val="272424"/>
                </a:solidFill>
                <a:latin typeface="Times New Roman"/>
                <a:cs typeface="Times New Roman"/>
              </a:rPr>
              <a:t>reproducibility,</a:t>
            </a:r>
            <a:r>
              <a:rPr sz="1700" spc="305" dirty="0">
                <a:solidFill>
                  <a:srgbClr val="272424"/>
                </a:solidFill>
                <a:latin typeface="Times New Roman"/>
                <a:cs typeface="Times New Roman"/>
              </a:rPr>
              <a:t>   </a:t>
            </a:r>
            <a:r>
              <a:rPr sz="1700" dirty="0">
                <a:solidFill>
                  <a:srgbClr val="272424"/>
                </a:solidFill>
                <a:latin typeface="Times New Roman"/>
                <a:cs typeface="Times New Roman"/>
              </a:rPr>
              <a:t>and</a:t>
            </a:r>
            <a:r>
              <a:rPr sz="1700" spc="310" dirty="0">
                <a:solidFill>
                  <a:srgbClr val="272424"/>
                </a:solidFill>
                <a:latin typeface="Times New Roman"/>
                <a:cs typeface="Times New Roman"/>
              </a:rPr>
              <a:t>   </a:t>
            </a:r>
            <a:r>
              <a:rPr sz="1700" dirty="0">
                <a:solidFill>
                  <a:srgbClr val="272424"/>
                </a:solidFill>
                <a:latin typeface="Times New Roman"/>
                <a:cs typeface="Times New Roman"/>
              </a:rPr>
              <a:t>explainability</a:t>
            </a:r>
            <a:r>
              <a:rPr sz="1700" spc="310" dirty="0">
                <a:solidFill>
                  <a:srgbClr val="272424"/>
                </a:solidFill>
                <a:latin typeface="Times New Roman"/>
                <a:cs typeface="Times New Roman"/>
              </a:rPr>
              <a:t>   </a:t>
            </a:r>
            <a:r>
              <a:rPr sz="1700" spc="-25" dirty="0">
                <a:solidFill>
                  <a:srgbClr val="272424"/>
                </a:solidFill>
                <a:latin typeface="Times New Roman"/>
                <a:cs typeface="Times New Roman"/>
              </a:rPr>
              <a:t>in </a:t>
            </a:r>
            <a:r>
              <a:rPr sz="1700" dirty="0">
                <a:solidFill>
                  <a:srgbClr val="272424"/>
                </a:solidFill>
                <a:latin typeface="Times New Roman"/>
                <a:cs typeface="Times New Roman"/>
              </a:rPr>
              <a:t>assessed</a:t>
            </a:r>
            <a:r>
              <a:rPr sz="1700" spc="265" dirty="0">
                <a:solidFill>
                  <a:srgbClr val="272424"/>
                </a:solidFill>
                <a:latin typeface="Times New Roman"/>
                <a:cs typeface="Times New Roman"/>
              </a:rPr>
              <a:t>  </a:t>
            </a:r>
            <a:r>
              <a:rPr sz="1700" dirty="0">
                <a:solidFill>
                  <a:srgbClr val="272424"/>
                </a:solidFill>
                <a:latin typeface="Times New Roman"/>
                <a:cs typeface="Times New Roman"/>
              </a:rPr>
              <a:t>coursework</a:t>
            </a:r>
            <a:r>
              <a:rPr sz="1700" spc="270" dirty="0">
                <a:solidFill>
                  <a:srgbClr val="272424"/>
                </a:solidFill>
                <a:latin typeface="Times New Roman"/>
                <a:cs typeface="Times New Roman"/>
              </a:rPr>
              <a:t>  </a:t>
            </a:r>
            <a:r>
              <a:rPr sz="1700" dirty="0">
                <a:solidFill>
                  <a:srgbClr val="272424"/>
                </a:solidFill>
                <a:latin typeface="Times New Roman"/>
                <a:cs typeface="Times New Roman"/>
              </a:rPr>
              <a:t>(scikit-learn,</a:t>
            </a:r>
            <a:r>
              <a:rPr sz="1700" spc="265" dirty="0">
                <a:solidFill>
                  <a:srgbClr val="272424"/>
                </a:solidFill>
                <a:latin typeface="Times New Roman"/>
                <a:cs typeface="Times New Roman"/>
              </a:rPr>
              <a:t>  </a:t>
            </a:r>
            <a:r>
              <a:rPr sz="1700" spc="-10" dirty="0">
                <a:solidFill>
                  <a:srgbClr val="272424"/>
                </a:solidFill>
                <a:latin typeface="Times New Roman"/>
                <a:cs typeface="Times New Roman"/>
              </a:rPr>
              <a:t>2025; </a:t>
            </a:r>
            <a:r>
              <a:rPr sz="1700" dirty="0">
                <a:solidFill>
                  <a:srgbClr val="272424"/>
                </a:solidFill>
                <a:latin typeface="Times New Roman"/>
                <a:cs typeface="Times New Roman"/>
              </a:rPr>
              <a:t>Manning</a:t>
            </a:r>
            <a:r>
              <a:rPr sz="1700" spc="37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700" dirty="0">
                <a:solidFill>
                  <a:srgbClr val="272424"/>
                </a:solidFill>
                <a:latin typeface="Times New Roman"/>
                <a:cs typeface="Times New Roman"/>
              </a:rPr>
              <a:t>et</a:t>
            </a:r>
            <a:r>
              <a:rPr sz="1700" spc="37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700" dirty="0">
                <a:solidFill>
                  <a:srgbClr val="272424"/>
                </a:solidFill>
                <a:latin typeface="Times New Roman"/>
                <a:cs typeface="Times New Roman"/>
              </a:rPr>
              <a:t>al.,</a:t>
            </a:r>
            <a:r>
              <a:rPr sz="1700" spc="37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700" dirty="0">
                <a:solidFill>
                  <a:srgbClr val="272424"/>
                </a:solidFill>
                <a:latin typeface="Times New Roman"/>
                <a:cs typeface="Times New Roman"/>
              </a:rPr>
              <a:t>2008).</a:t>
            </a:r>
            <a:r>
              <a:rPr sz="1700" spc="37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700" dirty="0">
                <a:solidFill>
                  <a:srgbClr val="272424"/>
                </a:solidFill>
                <a:latin typeface="Times New Roman"/>
                <a:cs typeface="Times New Roman"/>
              </a:rPr>
              <a:t>(scikit-learn,</a:t>
            </a:r>
            <a:r>
              <a:rPr sz="1700" spc="37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700" spc="-10" dirty="0">
                <a:solidFill>
                  <a:srgbClr val="272424"/>
                </a:solidFill>
                <a:latin typeface="Times New Roman"/>
                <a:cs typeface="Times New Roman"/>
              </a:rPr>
              <a:t>2025; </a:t>
            </a:r>
            <a:r>
              <a:rPr sz="1700" dirty="0">
                <a:solidFill>
                  <a:srgbClr val="272424"/>
                </a:solidFill>
                <a:latin typeface="Times New Roman"/>
                <a:cs typeface="Times New Roman"/>
              </a:rPr>
              <a:t>Manning et al., 2008). </a:t>
            </a:r>
            <a:r>
              <a:rPr sz="1700" spc="-10" dirty="0">
                <a:solidFill>
                  <a:srgbClr val="272424"/>
                </a:solidFill>
                <a:latin typeface="Times New Roman"/>
                <a:cs typeface="Times New Roman"/>
              </a:rPr>
              <a:t>(</a:t>
            </a:r>
            <a:r>
              <a:rPr sz="1700" u="sng" spc="-10" dirty="0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  <a:latin typeface="Times New Roman"/>
                <a:cs typeface="Times New Roman"/>
              </a:rPr>
              <a:t>Selenium</a:t>
            </a:r>
            <a:r>
              <a:rPr sz="1700" spc="-10" dirty="0">
                <a:solidFill>
                  <a:srgbClr val="272424"/>
                </a:solidFill>
                <a:latin typeface="Times New Roman"/>
                <a:cs typeface="Times New Roman"/>
              </a:rPr>
              <a:t>)</a:t>
            </a:r>
            <a:endParaRPr sz="1700">
              <a:latin typeface="Times New Roman"/>
              <a:cs typeface="Times New Roman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5125997" y="1702475"/>
            <a:ext cx="4367530" cy="5754370"/>
            <a:chOff x="5125997" y="1702475"/>
            <a:chExt cx="4367530" cy="5754370"/>
          </a:xfrm>
        </p:grpSpPr>
        <p:sp>
          <p:nvSpPr>
            <p:cNvPr id="14" name="object 14"/>
            <p:cNvSpPr/>
            <p:nvPr/>
          </p:nvSpPr>
          <p:spPr>
            <a:xfrm>
              <a:off x="5148857" y="1713905"/>
              <a:ext cx="4333240" cy="5731510"/>
            </a:xfrm>
            <a:custGeom>
              <a:avLst/>
              <a:gdLst/>
              <a:ahLst/>
              <a:cxnLst/>
              <a:rect l="l" t="t" r="r" b="b"/>
              <a:pathLst>
                <a:path w="4333240" h="5731509">
                  <a:moveTo>
                    <a:pt x="0" y="109746"/>
                  </a:moveTo>
                  <a:lnTo>
                    <a:pt x="8353" y="67748"/>
                  </a:lnTo>
                  <a:lnTo>
                    <a:pt x="32144" y="32144"/>
                  </a:lnTo>
                  <a:lnTo>
                    <a:pt x="67748" y="8353"/>
                  </a:lnTo>
                  <a:lnTo>
                    <a:pt x="109746" y="0"/>
                  </a:lnTo>
                  <a:lnTo>
                    <a:pt x="4222937" y="0"/>
                  </a:lnTo>
                  <a:lnTo>
                    <a:pt x="4264935" y="8353"/>
                  </a:lnTo>
                  <a:lnTo>
                    <a:pt x="4300539" y="32144"/>
                  </a:lnTo>
                  <a:lnTo>
                    <a:pt x="4324329" y="67748"/>
                  </a:lnTo>
                  <a:lnTo>
                    <a:pt x="4332683" y="109746"/>
                  </a:lnTo>
                  <a:lnTo>
                    <a:pt x="4332683" y="5621445"/>
                  </a:lnTo>
                  <a:lnTo>
                    <a:pt x="4324329" y="5663443"/>
                  </a:lnTo>
                  <a:lnTo>
                    <a:pt x="4300539" y="5699048"/>
                  </a:lnTo>
                  <a:lnTo>
                    <a:pt x="4264935" y="5722837"/>
                  </a:lnTo>
                  <a:lnTo>
                    <a:pt x="4222937" y="5731192"/>
                  </a:lnTo>
                  <a:lnTo>
                    <a:pt x="109746" y="5731192"/>
                  </a:lnTo>
                  <a:lnTo>
                    <a:pt x="67748" y="5722837"/>
                  </a:lnTo>
                  <a:lnTo>
                    <a:pt x="32144" y="5699048"/>
                  </a:lnTo>
                  <a:lnTo>
                    <a:pt x="8353" y="5663443"/>
                  </a:lnTo>
                  <a:lnTo>
                    <a:pt x="0" y="5621445"/>
                  </a:lnTo>
                  <a:lnTo>
                    <a:pt x="0" y="109746"/>
                  </a:lnTo>
                  <a:close/>
                </a:path>
              </a:pathLst>
            </a:custGeom>
            <a:ln w="22860">
              <a:solidFill>
                <a:srgbClr val="C0C1D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125997" y="1713905"/>
              <a:ext cx="91440" cy="5731510"/>
            </a:xfrm>
            <a:custGeom>
              <a:avLst/>
              <a:gdLst/>
              <a:ahLst/>
              <a:cxnLst/>
              <a:rect l="l" t="t" r="r" b="b"/>
              <a:pathLst>
                <a:path w="91439" h="5731509">
                  <a:moveTo>
                    <a:pt x="45720" y="5731192"/>
                  </a:moveTo>
                  <a:lnTo>
                    <a:pt x="7532" y="5710759"/>
                  </a:lnTo>
                  <a:lnTo>
                    <a:pt x="0" y="5685472"/>
                  </a:lnTo>
                  <a:lnTo>
                    <a:pt x="0" y="45719"/>
                  </a:lnTo>
                  <a:lnTo>
                    <a:pt x="20433" y="7532"/>
                  </a:lnTo>
                  <a:lnTo>
                    <a:pt x="45720" y="0"/>
                  </a:lnTo>
                  <a:lnTo>
                    <a:pt x="54842" y="836"/>
                  </a:lnTo>
                  <a:lnTo>
                    <a:pt x="88092" y="28168"/>
                  </a:lnTo>
                  <a:lnTo>
                    <a:pt x="91440" y="45719"/>
                  </a:lnTo>
                  <a:lnTo>
                    <a:pt x="91440" y="5685472"/>
                  </a:lnTo>
                  <a:lnTo>
                    <a:pt x="71006" y="5723659"/>
                  </a:lnTo>
                  <a:lnTo>
                    <a:pt x="45720" y="5731192"/>
                  </a:lnTo>
                  <a:close/>
                </a:path>
              </a:pathLst>
            </a:custGeom>
            <a:solidFill>
              <a:srgbClr val="4850B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5408929" y="1880008"/>
            <a:ext cx="1558290" cy="3225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50" spc="-145" dirty="0">
                <a:solidFill>
                  <a:srgbClr val="272424"/>
                </a:solidFill>
                <a:latin typeface="Arial MT"/>
                <a:cs typeface="Arial MT"/>
              </a:rPr>
              <a:t>Graph</a:t>
            </a:r>
            <a:r>
              <a:rPr sz="1950" spc="-95" dirty="0">
                <a:solidFill>
                  <a:srgbClr val="272424"/>
                </a:solidFill>
                <a:latin typeface="Arial MT"/>
                <a:cs typeface="Arial MT"/>
              </a:rPr>
              <a:t> </a:t>
            </a:r>
            <a:r>
              <a:rPr sz="1950" spc="-100" dirty="0">
                <a:solidFill>
                  <a:srgbClr val="272424"/>
                </a:solidFill>
                <a:latin typeface="Arial MT"/>
                <a:cs typeface="Arial MT"/>
              </a:rPr>
              <a:t>Features</a:t>
            </a:r>
            <a:endParaRPr sz="1950">
              <a:latin typeface="Arial MT"/>
              <a:cs typeface="Arial MT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408929" y="2261011"/>
            <a:ext cx="3881120" cy="21971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50000"/>
              </a:lnSpc>
              <a:spcBef>
                <a:spcPts val="100"/>
              </a:spcBef>
            </a:pPr>
            <a:r>
              <a:rPr sz="1900" dirty="0">
                <a:solidFill>
                  <a:srgbClr val="4850BB"/>
                </a:solidFill>
                <a:latin typeface="Times New Roman"/>
                <a:cs typeface="Times New Roman"/>
              </a:rPr>
              <a:t>NetworkX</a:t>
            </a:r>
            <a:r>
              <a:rPr sz="1900" spc="15" dirty="0">
                <a:solidFill>
                  <a:srgbClr val="4850BB"/>
                </a:solidFill>
                <a:latin typeface="Times New Roman"/>
                <a:cs typeface="Times New Roman"/>
              </a:rPr>
              <a:t>  </a:t>
            </a:r>
            <a:r>
              <a:rPr sz="1900" dirty="0">
                <a:solidFill>
                  <a:srgbClr val="272424"/>
                </a:solidFill>
                <a:latin typeface="Times New Roman"/>
                <a:cs typeface="Times New Roman"/>
              </a:rPr>
              <a:t>provides</a:t>
            </a:r>
            <a:r>
              <a:rPr sz="1900" spc="15" dirty="0">
                <a:solidFill>
                  <a:srgbClr val="272424"/>
                </a:solidFill>
                <a:latin typeface="Times New Roman"/>
                <a:cs typeface="Times New Roman"/>
              </a:rPr>
              <a:t>  </a:t>
            </a:r>
            <a:r>
              <a:rPr sz="1900" dirty="0">
                <a:solidFill>
                  <a:srgbClr val="272424"/>
                </a:solidFill>
                <a:latin typeface="Times New Roman"/>
                <a:cs typeface="Times New Roman"/>
              </a:rPr>
              <a:t>centrality</a:t>
            </a:r>
            <a:r>
              <a:rPr sz="1900" spc="15" dirty="0">
                <a:solidFill>
                  <a:srgbClr val="272424"/>
                </a:solidFill>
                <a:latin typeface="Times New Roman"/>
                <a:cs typeface="Times New Roman"/>
              </a:rPr>
              <a:t>  </a:t>
            </a:r>
            <a:r>
              <a:rPr sz="1900" spc="-10" dirty="0">
                <a:solidFill>
                  <a:srgbClr val="272424"/>
                </a:solidFill>
                <a:latin typeface="Times New Roman"/>
                <a:cs typeface="Times New Roman"/>
              </a:rPr>
              <a:t>metrics </a:t>
            </a:r>
            <a:r>
              <a:rPr sz="1900" dirty="0">
                <a:solidFill>
                  <a:srgbClr val="272424"/>
                </a:solidFill>
                <a:latin typeface="Times New Roman"/>
                <a:cs typeface="Times New Roman"/>
              </a:rPr>
              <a:t>(degree,</a:t>
            </a:r>
            <a:r>
              <a:rPr sz="1900" spc="45" dirty="0">
                <a:solidFill>
                  <a:srgbClr val="272424"/>
                </a:solidFill>
                <a:latin typeface="Times New Roman"/>
                <a:cs typeface="Times New Roman"/>
              </a:rPr>
              <a:t>  </a:t>
            </a:r>
            <a:r>
              <a:rPr sz="1900" dirty="0">
                <a:solidFill>
                  <a:srgbClr val="272424"/>
                </a:solidFill>
                <a:latin typeface="Times New Roman"/>
                <a:cs typeface="Times New Roman"/>
              </a:rPr>
              <a:t>betweenness,</a:t>
            </a:r>
            <a:r>
              <a:rPr sz="1900" spc="50" dirty="0">
                <a:solidFill>
                  <a:srgbClr val="272424"/>
                </a:solidFill>
                <a:latin typeface="Times New Roman"/>
                <a:cs typeface="Times New Roman"/>
              </a:rPr>
              <a:t>  </a:t>
            </a:r>
            <a:r>
              <a:rPr sz="1900" dirty="0">
                <a:solidFill>
                  <a:srgbClr val="272424"/>
                </a:solidFill>
                <a:latin typeface="Times New Roman"/>
                <a:cs typeface="Times New Roman"/>
              </a:rPr>
              <a:t>eigenvector)</a:t>
            </a:r>
            <a:r>
              <a:rPr sz="1900" spc="45" dirty="0">
                <a:solidFill>
                  <a:srgbClr val="272424"/>
                </a:solidFill>
                <a:latin typeface="Times New Roman"/>
                <a:cs typeface="Times New Roman"/>
              </a:rPr>
              <a:t>  </a:t>
            </a:r>
            <a:r>
              <a:rPr sz="1900" spc="-25" dirty="0">
                <a:solidFill>
                  <a:srgbClr val="272424"/>
                </a:solidFill>
                <a:latin typeface="Times New Roman"/>
                <a:cs typeface="Times New Roman"/>
              </a:rPr>
              <a:t>to </a:t>
            </a:r>
            <a:r>
              <a:rPr sz="1900" dirty="0">
                <a:solidFill>
                  <a:srgbClr val="272424"/>
                </a:solidFill>
                <a:latin typeface="Times New Roman"/>
                <a:cs typeface="Times New Roman"/>
              </a:rPr>
              <a:t>enrich</a:t>
            </a:r>
            <a:r>
              <a:rPr sz="1900" spc="36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900" dirty="0">
                <a:solidFill>
                  <a:srgbClr val="272424"/>
                </a:solidFill>
                <a:latin typeface="Times New Roman"/>
                <a:cs typeface="Times New Roman"/>
              </a:rPr>
              <a:t>ranking</a:t>
            </a:r>
            <a:r>
              <a:rPr sz="1900" spc="36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900" dirty="0">
                <a:solidFill>
                  <a:srgbClr val="272424"/>
                </a:solidFill>
                <a:latin typeface="Times New Roman"/>
                <a:cs typeface="Times New Roman"/>
              </a:rPr>
              <a:t>where</a:t>
            </a:r>
            <a:r>
              <a:rPr sz="1900" spc="36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900" dirty="0">
                <a:solidFill>
                  <a:srgbClr val="272424"/>
                </a:solidFill>
                <a:latin typeface="Times New Roman"/>
                <a:cs typeface="Times New Roman"/>
              </a:rPr>
              <a:t>author</a:t>
            </a:r>
            <a:r>
              <a:rPr sz="1900" spc="36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900" spc="-10" dirty="0">
                <a:solidFill>
                  <a:srgbClr val="272424"/>
                </a:solidFill>
                <a:latin typeface="Times New Roman"/>
                <a:cs typeface="Times New Roman"/>
              </a:rPr>
              <a:t>networks </a:t>
            </a:r>
            <a:r>
              <a:rPr sz="1900" dirty="0">
                <a:solidFill>
                  <a:srgbClr val="272424"/>
                </a:solidFill>
                <a:latin typeface="Times New Roman"/>
                <a:cs typeface="Times New Roman"/>
              </a:rPr>
              <a:t>matter;</a:t>
            </a:r>
            <a:r>
              <a:rPr sz="1900" spc="434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900" dirty="0">
                <a:solidFill>
                  <a:srgbClr val="272424"/>
                </a:solidFill>
                <a:latin typeface="Times New Roman"/>
                <a:cs typeface="Times New Roman"/>
              </a:rPr>
              <a:t>used</a:t>
            </a:r>
            <a:r>
              <a:rPr sz="1900" spc="44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900" dirty="0">
                <a:solidFill>
                  <a:srgbClr val="272424"/>
                </a:solidFill>
                <a:latin typeface="Times New Roman"/>
                <a:cs typeface="Times New Roman"/>
              </a:rPr>
              <a:t>on</a:t>
            </a:r>
            <a:r>
              <a:rPr sz="1900" spc="44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900" dirty="0">
                <a:solidFill>
                  <a:srgbClr val="272424"/>
                </a:solidFill>
                <a:latin typeface="Times New Roman"/>
                <a:cs typeface="Times New Roman"/>
              </a:rPr>
              <a:t>pruned</a:t>
            </a:r>
            <a:r>
              <a:rPr sz="1900" spc="44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900" spc="-10" dirty="0">
                <a:solidFill>
                  <a:srgbClr val="272424"/>
                </a:solidFill>
                <a:latin typeface="Times New Roman"/>
                <a:cs typeface="Times New Roman"/>
              </a:rPr>
              <a:t>top-</a:t>
            </a:r>
            <a:r>
              <a:rPr sz="1900" dirty="0">
                <a:solidFill>
                  <a:srgbClr val="272424"/>
                </a:solidFill>
                <a:latin typeface="Times New Roman"/>
                <a:cs typeface="Times New Roman"/>
              </a:rPr>
              <a:t>N</a:t>
            </a:r>
            <a:r>
              <a:rPr sz="1900" spc="44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900" dirty="0">
                <a:solidFill>
                  <a:srgbClr val="272424"/>
                </a:solidFill>
                <a:latin typeface="Times New Roman"/>
                <a:cs typeface="Times New Roman"/>
              </a:rPr>
              <a:t>sets,</a:t>
            </a:r>
            <a:r>
              <a:rPr sz="1900" spc="44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900" spc="-25" dirty="0">
                <a:solidFill>
                  <a:srgbClr val="272424"/>
                </a:solidFill>
                <a:latin typeface="Times New Roman"/>
                <a:cs typeface="Times New Roman"/>
              </a:rPr>
              <a:t>it </a:t>
            </a:r>
            <a:r>
              <a:rPr sz="1900" dirty="0">
                <a:solidFill>
                  <a:srgbClr val="272424"/>
                </a:solidFill>
                <a:latin typeface="Times New Roman"/>
                <a:cs typeface="Times New Roman"/>
              </a:rPr>
              <a:t>adds</a:t>
            </a:r>
            <a:r>
              <a:rPr sz="1900" spc="315" dirty="0">
                <a:solidFill>
                  <a:srgbClr val="272424"/>
                </a:solidFill>
                <a:latin typeface="Times New Roman"/>
                <a:cs typeface="Times New Roman"/>
              </a:rPr>
              <a:t>   </a:t>
            </a:r>
            <a:r>
              <a:rPr sz="1900" dirty="0">
                <a:solidFill>
                  <a:srgbClr val="272424"/>
                </a:solidFill>
                <a:latin typeface="Times New Roman"/>
                <a:cs typeface="Times New Roman"/>
              </a:rPr>
              <a:t>context</a:t>
            </a:r>
            <a:r>
              <a:rPr sz="1900" spc="320" dirty="0">
                <a:solidFill>
                  <a:srgbClr val="272424"/>
                </a:solidFill>
                <a:latin typeface="Times New Roman"/>
                <a:cs typeface="Times New Roman"/>
              </a:rPr>
              <a:t>   </a:t>
            </a:r>
            <a:r>
              <a:rPr sz="1900" dirty="0">
                <a:solidFill>
                  <a:srgbClr val="272424"/>
                </a:solidFill>
                <a:latin typeface="Times New Roman"/>
                <a:cs typeface="Times New Roman"/>
              </a:rPr>
              <a:t>without</a:t>
            </a:r>
            <a:r>
              <a:rPr sz="1900" spc="320" dirty="0">
                <a:solidFill>
                  <a:srgbClr val="272424"/>
                </a:solidFill>
                <a:latin typeface="Times New Roman"/>
                <a:cs typeface="Times New Roman"/>
              </a:rPr>
              <a:t>   </a:t>
            </a:r>
            <a:r>
              <a:rPr sz="1900" spc="-10" dirty="0">
                <a:solidFill>
                  <a:srgbClr val="272424"/>
                </a:solidFill>
                <a:latin typeface="Times New Roman"/>
                <a:cs typeface="Times New Roman"/>
              </a:rPr>
              <a:t>prohibitive</a:t>
            </a:r>
            <a:endParaRPr sz="190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8641370" y="4432711"/>
            <a:ext cx="648970" cy="894080"/>
          </a:xfrm>
          <a:prstGeom prst="rect">
            <a:avLst/>
          </a:prstGeom>
        </p:spPr>
        <p:txBody>
          <a:bodyPr vert="horz" wrap="square" lIns="0" tIns="1574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40"/>
              </a:spcBef>
            </a:pPr>
            <a:r>
              <a:rPr sz="1900" spc="-10" dirty="0">
                <a:solidFill>
                  <a:srgbClr val="272424"/>
                </a:solidFill>
                <a:latin typeface="Times New Roman"/>
                <a:cs typeface="Times New Roman"/>
              </a:rPr>
              <a:t>2025).</a:t>
            </a:r>
            <a:endParaRPr sz="19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140"/>
              </a:spcBef>
            </a:pPr>
            <a:r>
              <a:rPr sz="1900" spc="-10" dirty="0">
                <a:solidFill>
                  <a:srgbClr val="272424"/>
                </a:solidFill>
                <a:latin typeface="Times New Roman"/>
                <a:cs typeface="Times New Roman"/>
              </a:rPr>
              <a:t>2025).</a:t>
            </a:r>
            <a:endParaRPr sz="190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408929" y="4432711"/>
            <a:ext cx="3081020" cy="1328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50000"/>
              </a:lnSpc>
              <a:spcBef>
                <a:spcPts val="100"/>
              </a:spcBef>
              <a:tabLst>
                <a:tab pos="1011555" algn="l"/>
                <a:tab pos="1890395" algn="l"/>
              </a:tabLst>
            </a:pPr>
            <a:r>
              <a:rPr sz="1900" spc="-10" dirty="0">
                <a:solidFill>
                  <a:srgbClr val="272424"/>
                </a:solidFill>
                <a:latin typeface="Times New Roman"/>
                <a:cs typeface="Times New Roman"/>
              </a:rPr>
              <a:t>memory</a:t>
            </a:r>
            <a:r>
              <a:rPr sz="1900" dirty="0">
                <a:solidFill>
                  <a:srgbClr val="272424"/>
                </a:solidFill>
                <a:latin typeface="Times New Roman"/>
                <a:cs typeface="Times New Roman"/>
              </a:rPr>
              <a:t>	</a:t>
            </a:r>
            <a:r>
              <a:rPr sz="1900" spc="-10" dirty="0">
                <a:solidFill>
                  <a:srgbClr val="272424"/>
                </a:solidFill>
                <a:latin typeface="Times New Roman"/>
                <a:cs typeface="Times New Roman"/>
              </a:rPr>
              <a:t>growth</a:t>
            </a:r>
            <a:r>
              <a:rPr sz="1900" dirty="0">
                <a:solidFill>
                  <a:srgbClr val="272424"/>
                </a:solidFill>
                <a:latin typeface="Times New Roman"/>
                <a:cs typeface="Times New Roman"/>
              </a:rPr>
              <a:t>	</a:t>
            </a:r>
            <a:r>
              <a:rPr sz="1900" spc="-10" dirty="0">
                <a:solidFill>
                  <a:srgbClr val="272424"/>
                </a:solidFill>
                <a:latin typeface="Times New Roman"/>
                <a:cs typeface="Times New Roman"/>
              </a:rPr>
              <a:t>(NetworkX, (NetworkX, (</a:t>
            </a:r>
            <a:r>
              <a:rPr sz="1900" u="heavy" spc="-10" dirty="0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  <a:latin typeface="Times New Roman"/>
                <a:cs typeface="Times New Roman"/>
              </a:rPr>
              <a:t>journals.indexcopernicus.com</a:t>
            </a:r>
            <a:r>
              <a:rPr sz="1900" spc="-10" dirty="0">
                <a:solidFill>
                  <a:srgbClr val="272424"/>
                </a:solidFill>
                <a:latin typeface="Times New Roman"/>
                <a:cs typeface="Times New Roman"/>
              </a:rPr>
              <a:t>)</a:t>
            </a:r>
            <a:endParaRPr sz="1900">
              <a:latin typeface="Times New Roman"/>
              <a:cs typeface="Times New Roman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9640013" y="1702475"/>
            <a:ext cx="4367530" cy="5754370"/>
            <a:chOff x="9640013" y="1702475"/>
            <a:chExt cx="4367530" cy="5754370"/>
          </a:xfrm>
        </p:grpSpPr>
        <p:sp>
          <p:nvSpPr>
            <p:cNvPr id="21" name="object 21"/>
            <p:cNvSpPr/>
            <p:nvPr/>
          </p:nvSpPr>
          <p:spPr>
            <a:xfrm>
              <a:off x="9662873" y="1713905"/>
              <a:ext cx="4333240" cy="5731510"/>
            </a:xfrm>
            <a:custGeom>
              <a:avLst/>
              <a:gdLst/>
              <a:ahLst/>
              <a:cxnLst/>
              <a:rect l="l" t="t" r="r" b="b"/>
              <a:pathLst>
                <a:path w="4333240" h="5731509">
                  <a:moveTo>
                    <a:pt x="0" y="109746"/>
                  </a:moveTo>
                  <a:lnTo>
                    <a:pt x="8353" y="67748"/>
                  </a:lnTo>
                  <a:lnTo>
                    <a:pt x="32144" y="32144"/>
                  </a:lnTo>
                  <a:lnTo>
                    <a:pt x="67748" y="8353"/>
                  </a:lnTo>
                  <a:lnTo>
                    <a:pt x="109746" y="0"/>
                  </a:lnTo>
                  <a:lnTo>
                    <a:pt x="4222937" y="0"/>
                  </a:lnTo>
                  <a:lnTo>
                    <a:pt x="4264935" y="8353"/>
                  </a:lnTo>
                  <a:lnTo>
                    <a:pt x="4300539" y="32144"/>
                  </a:lnTo>
                  <a:lnTo>
                    <a:pt x="4324329" y="67748"/>
                  </a:lnTo>
                  <a:lnTo>
                    <a:pt x="4332683" y="109746"/>
                  </a:lnTo>
                  <a:lnTo>
                    <a:pt x="4332683" y="5621445"/>
                  </a:lnTo>
                  <a:lnTo>
                    <a:pt x="4324329" y="5663443"/>
                  </a:lnTo>
                  <a:lnTo>
                    <a:pt x="4300539" y="5699048"/>
                  </a:lnTo>
                  <a:lnTo>
                    <a:pt x="4264935" y="5722837"/>
                  </a:lnTo>
                  <a:lnTo>
                    <a:pt x="4222937" y="5731192"/>
                  </a:lnTo>
                  <a:lnTo>
                    <a:pt x="109746" y="5731192"/>
                  </a:lnTo>
                  <a:lnTo>
                    <a:pt x="67748" y="5722837"/>
                  </a:lnTo>
                  <a:lnTo>
                    <a:pt x="32144" y="5699048"/>
                  </a:lnTo>
                  <a:lnTo>
                    <a:pt x="8353" y="5663443"/>
                  </a:lnTo>
                  <a:lnTo>
                    <a:pt x="0" y="5621445"/>
                  </a:lnTo>
                  <a:lnTo>
                    <a:pt x="0" y="109746"/>
                  </a:lnTo>
                  <a:close/>
                </a:path>
              </a:pathLst>
            </a:custGeom>
            <a:ln w="22860">
              <a:solidFill>
                <a:srgbClr val="C0C1D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9640013" y="1713905"/>
              <a:ext cx="91440" cy="5731510"/>
            </a:xfrm>
            <a:custGeom>
              <a:avLst/>
              <a:gdLst/>
              <a:ahLst/>
              <a:cxnLst/>
              <a:rect l="l" t="t" r="r" b="b"/>
              <a:pathLst>
                <a:path w="91440" h="5731509">
                  <a:moveTo>
                    <a:pt x="45720" y="5731192"/>
                  </a:moveTo>
                  <a:lnTo>
                    <a:pt x="7532" y="5710759"/>
                  </a:lnTo>
                  <a:lnTo>
                    <a:pt x="0" y="5685472"/>
                  </a:lnTo>
                  <a:lnTo>
                    <a:pt x="0" y="45719"/>
                  </a:lnTo>
                  <a:lnTo>
                    <a:pt x="20433" y="7532"/>
                  </a:lnTo>
                  <a:lnTo>
                    <a:pt x="45720" y="0"/>
                  </a:lnTo>
                  <a:lnTo>
                    <a:pt x="54842" y="836"/>
                  </a:lnTo>
                  <a:lnTo>
                    <a:pt x="88092" y="28168"/>
                  </a:lnTo>
                  <a:lnTo>
                    <a:pt x="91440" y="45719"/>
                  </a:lnTo>
                  <a:lnTo>
                    <a:pt x="91440" y="5685472"/>
                  </a:lnTo>
                  <a:lnTo>
                    <a:pt x="71006" y="5723659"/>
                  </a:lnTo>
                  <a:lnTo>
                    <a:pt x="45720" y="5731192"/>
                  </a:lnTo>
                  <a:close/>
                </a:path>
              </a:pathLst>
            </a:custGeom>
            <a:solidFill>
              <a:srgbClr val="4850B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9922947" y="1880008"/>
            <a:ext cx="2397125" cy="3225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50" spc="-90" dirty="0">
                <a:solidFill>
                  <a:srgbClr val="272424"/>
                </a:solidFill>
                <a:latin typeface="Arial MT"/>
                <a:cs typeface="Arial MT"/>
              </a:rPr>
              <a:t>Persistence</a:t>
            </a:r>
            <a:r>
              <a:rPr sz="1950" spc="-70" dirty="0">
                <a:solidFill>
                  <a:srgbClr val="272424"/>
                </a:solidFill>
                <a:latin typeface="Arial MT"/>
                <a:cs typeface="Arial MT"/>
              </a:rPr>
              <a:t> </a:t>
            </a:r>
            <a:r>
              <a:rPr sz="1950" spc="-165" dirty="0">
                <a:solidFill>
                  <a:srgbClr val="272424"/>
                </a:solidFill>
                <a:latin typeface="Arial MT"/>
                <a:cs typeface="Arial MT"/>
              </a:rPr>
              <a:t>&amp;</a:t>
            </a:r>
            <a:r>
              <a:rPr sz="1950" spc="-70" dirty="0">
                <a:solidFill>
                  <a:srgbClr val="272424"/>
                </a:solidFill>
                <a:latin typeface="Arial MT"/>
                <a:cs typeface="Arial MT"/>
              </a:rPr>
              <a:t> </a:t>
            </a:r>
            <a:r>
              <a:rPr sz="1950" spc="-50" dirty="0">
                <a:solidFill>
                  <a:srgbClr val="272424"/>
                </a:solidFill>
                <a:latin typeface="Arial MT"/>
                <a:cs typeface="Arial MT"/>
              </a:rPr>
              <a:t>Analytics</a:t>
            </a:r>
            <a:endParaRPr sz="1950">
              <a:latin typeface="Arial MT"/>
              <a:cs typeface="Arial MT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9922947" y="2270637"/>
            <a:ext cx="3881120" cy="2585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50000"/>
              </a:lnSpc>
              <a:spcBef>
                <a:spcPts val="100"/>
              </a:spcBef>
            </a:pPr>
            <a:r>
              <a:rPr sz="1400" dirty="0">
                <a:solidFill>
                  <a:srgbClr val="4850BB"/>
                </a:solidFill>
                <a:latin typeface="Times New Roman"/>
                <a:cs typeface="Times New Roman"/>
              </a:rPr>
              <a:t>SQLAlchemy</a:t>
            </a:r>
            <a:r>
              <a:rPr sz="1400" spc="180" dirty="0">
                <a:solidFill>
                  <a:srgbClr val="4850BB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4850BB"/>
                </a:solidFill>
                <a:latin typeface="Times New Roman"/>
                <a:cs typeface="Times New Roman"/>
              </a:rPr>
              <a:t>2.0</a:t>
            </a:r>
            <a:r>
              <a:rPr sz="1400" spc="190" dirty="0">
                <a:solidFill>
                  <a:srgbClr val="4850BB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standardises</a:t>
            </a:r>
            <a:r>
              <a:rPr sz="1400" spc="19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ORM</a:t>
            </a:r>
            <a:r>
              <a:rPr sz="1400" spc="19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patterns</a:t>
            </a:r>
            <a:r>
              <a:rPr sz="1400" spc="19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00" spc="-10" dirty="0">
                <a:solidFill>
                  <a:srgbClr val="272424"/>
                </a:solidFill>
                <a:latin typeface="Times New Roman"/>
                <a:cs typeface="Times New Roman"/>
              </a:rPr>
              <a:t>across </a:t>
            </a: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SQLite</a:t>
            </a:r>
            <a:r>
              <a:rPr sz="1400" spc="18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(dev)</a:t>
            </a:r>
            <a:r>
              <a:rPr sz="1400" spc="18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and</a:t>
            </a:r>
            <a:r>
              <a:rPr sz="1400" spc="18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PostgreSQL</a:t>
            </a:r>
            <a:r>
              <a:rPr sz="1400" spc="19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(prod).</a:t>
            </a:r>
            <a:r>
              <a:rPr sz="1400" spc="18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For</a:t>
            </a:r>
            <a:r>
              <a:rPr sz="1400" spc="18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00" spc="-10" dirty="0">
                <a:solidFill>
                  <a:srgbClr val="272424"/>
                </a:solidFill>
                <a:latin typeface="Times New Roman"/>
                <a:cs typeface="Times New Roman"/>
              </a:rPr>
              <a:t>analytical </a:t>
            </a: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exports,</a:t>
            </a:r>
            <a:r>
              <a:rPr sz="1400" spc="165" dirty="0">
                <a:solidFill>
                  <a:srgbClr val="272424"/>
                </a:solidFill>
                <a:latin typeface="Times New Roman"/>
                <a:cs typeface="Times New Roman"/>
              </a:rPr>
              <a:t>  </a:t>
            </a: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AROAS</a:t>
            </a:r>
            <a:r>
              <a:rPr sz="1400" spc="165" dirty="0">
                <a:solidFill>
                  <a:srgbClr val="272424"/>
                </a:solidFill>
                <a:latin typeface="Times New Roman"/>
                <a:cs typeface="Times New Roman"/>
              </a:rPr>
              <a:t>  </a:t>
            </a: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writes</a:t>
            </a:r>
            <a:r>
              <a:rPr sz="1400" spc="165" dirty="0">
                <a:solidFill>
                  <a:srgbClr val="272424"/>
                </a:solidFill>
                <a:latin typeface="Times New Roman"/>
                <a:cs typeface="Times New Roman"/>
              </a:rPr>
              <a:t>  </a:t>
            </a: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Apache</a:t>
            </a:r>
            <a:r>
              <a:rPr sz="1400" spc="165" dirty="0">
                <a:solidFill>
                  <a:srgbClr val="272424"/>
                </a:solidFill>
                <a:latin typeface="Times New Roman"/>
                <a:cs typeface="Times New Roman"/>
              </a:rPr>
              <a:t>  </a:t>
            </a: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Parquet</a:t>
            </a:r>
            <a:r>
              <a:rPr sz="1400" spc="165" dirty="0">
                <a:solidFill>
                  <a:srgbClr val="272424"/>
                </a:solidFill>
                <a:latin typeface="Times New Roman"/>
                <a:cs typeface="Times New Roman"/>
              </a:rPr>
              <a:t>  </a:t>
            </a: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to</a:t>
            </a:r>
            <a:r>
              <a:rPr sz="1400" spc="170" dirty="0">
                <a:solidFill>
                  <a:srgbClr val="272424"/>
                </a:solidFill>
                <a:latin typeface="Times New Roman"/>
                <a:cs typeface="Times New Roman"/>
              </a:rPr>
              <a:t>  </a:t>
            </a:r>
            <a:r>
              <a:rPr sz="1400" spc="-25" dirty="0">
                <a:solidFill>
                  <a:srgbClr val="272424"/>
                </a:solidFill>
                <a:latin typeface="Times New Roman"/>
                <a:cs typeface="Times New Roman"/>
              </a:rPr>
              <a:t>cut </a:t>
            </a: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storage</a:t>
            </a:r>
            <a:r>
              <a:rPr sz="1400" spc="38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and</a:t>
            </a:r>
            <a:r>
              <a:rPr sz="1400" spc="38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scan</a:t>
            </a:r>
            <a:r>
              <a:rPr sz="1400" spc="38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costs:</a:t>
            </a:r>
            <a:r>
              <a:rPr sz="1400" spc="39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columnar</a:t>
            </a:r>
            <a:r>
              <a:rPr sz="1400" spc="38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reads</a:t>
            </a:r>
            <a:r>
              <a:rPr sz="1400" spc="38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00" spc="-10" dirty="0">
                <a:solidFill>
                  <a:srgbClr val="272424"/>
                </a:solidFill>
                <a:latin typeface="Times New Roman"/>
                <a:cs typeface="Times New Roman"/>
              </a:rPr>
              <a:t>frequently </a:t>
            </a: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achieve</a:t>
            </a:r>
            <a:r>
              <a:rPr sz="1400" spc="29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multi-fold</a:t>
            </a:r>
            <a:r>
              <a:rPr sz="1400" spc="29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00" spc="-10" dirty="0">
                <a:solidFill>
                  <a:srgbClr val="272424"/>
                </a:solidFill>
                <a:latin typeface="Times New Roman"/>
                <a:cs typeface="Times New Roman"/>
              </a:rPr>
              <a:t>speed-</a:t>
            </a: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ups</a:t>
            </a:r>
            <a:r>
              <a:rPr sz="1400" spc="29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(reported</a:t>
            </a:r>
            <a:r>
              <a:rPr sz="1400" spc="29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ranges</a:t>
            </a:r>
            <a:r>
              <a:rPr sz="1400" spc="29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00" spc="-20" dirty="0">
                <a:solidFill>
                  <a:srgbClr val="272424"/>
                </a:solidFill>
                <a:latin typeface="Times New Roman"/>
                <a:cs typeface="Times New Roman"/>
              </a:rPr>
              <a:t>from</a:t>
            </a:r>
            <a:endParaRPr sz="1400">
              <a:latin typeface="Times New Roman"/>
              <a:cs typeface="Times New Roman"/>
            </a:endParaRPr>
          </a:p>
          <a:p>
            <a:pPr marL="12700" algn="just">
              <a:lnSpc>
                <a:spcPct val="100000"/>
              </a:lnSpc>
              <a:spcBef>
                <a:spcPts val="790"/>
              </a:spcBef>
            </a:pP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≈2×</a:t>
            </a:r>
            <a:r>
              <a:rPr sz="1400" spc="250" dirty="0">
                <a:solidFill>
                  <a:srgbClr val="272424"/>
                </a:solidFill>
                <a:latin typeface="Times New Roman"/>
                <a:cs typeface="Times New Roman"/>
              </a:rPr>
              <a:t>  </a:t>
            </a: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to</a:t>
            </a:r>
            <a:r>
              <a:rPr sz="1400" spc="250" dirty="0">
                <a:solidFill>
                  <a:srgbClr val="272424"/>
                </a:solidFill>
                <a:latin typeface="Times New Roman"/>
                <a:cs typeface="Times New Roman"/>
              </a:rPr>
              <a:t>  </a:t>
            </a:r>
            <a:r>
              <a:rPr sz="1400" dirty="0">
                <a:solidFill>
                  <a:srgbClr val="272424"/>
                </a:solidFill>
                <a:latin typeface="Lucida Sans Unicode"/>
                <a:cs typeface="Lucida Sans Unicode"/>
              </a:rPr>
              <a:t>≳</a:t>
            </a: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10×</a:t>
            </a:r>
            <a:r>
              <a:rPr sz="1400" spc="254" dirty="0">
                <a:solidFill>
                  <a:srgbClr val="272424"/>
                </a:solidFill>
                <a:latin typeface="Times New Roman"/>
                <a:cs typeface="Times New Roman"/>
              </a:rPr>
              <a:t>  </a:t>
            </a: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vs</a:t>
            </a:r>
            <a:r>
              <a:rPr sz="1400" spc="250" dirty="0">
                <a:solidFill>
                  <a:srgbClr val="272424"/>
                </a:solidFill>
                <a:latin typeface="Times New Roman"/>
                <a:cs typeface="Times New Roman"/>
              </a:rPr>
              <a:t>  </a:t>
            </a: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compressed</a:t>
            </a:r>
            <a:r>
              <a:rPr sz="1400" spc="250" dirty="0">
                <a:solidFill>
                  <a:srgbClr val="272424"/>
                </a:solidFill>
                <a:latin typeface="Times New Roman"/>
                <a:cs typeface="Times New Roman"/>
              </a:rPr>
              <a:t>  </a:t>
            </a: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CSV</a:t>
            </a:r>
            <a:r>
              <a:rPr sz="1400" spc="254" dirty="0">
                <a:solidFill>
                  <a:srgbClr val="272424"/>
                </a:solidFill>
                <a:latin typeface="Times New Roman"/>
                <a:cs typeface="Times New Roman"/>
              </a:rPr>
              <a:t>  </a:t>
            </a: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in</a:t>
            </a:r>
            <a:r>
              <a:rPr sz="1400" spc="250" dirty="0">
                <a:solidFill>
                  <a:srgbClr val="272424"/>
                </a:solidFill>
                <a:latin typeface="Times New Roman"/>
                <a:cs typeface="Times New Roman"/>
              </a:rPr>
              <a:t>  </a:t>
            </a:r>
            <a:r>
              <a:rPr sz="1400" spc="-10" dirty="0">
                <a:solidFill>
                  <a:srgbClr val="272424"/>
                </a:solidFill>
                <a:latin typeface="Times New Roman"/>
                <a:cs typeface="Times New Roman"/>
              </a:rPr>
              <a:t>public</a:t>
            </a:r>
            <a:endParaRPr sz="1400">
              <a:latin typeface="Times New Roman"/>
              <a:cs typeface="Times New Roman"/>
            </a:endParaRPr>
          </a:p>
          <a:p>
            <a:pPr marL="12700" marR="5080" algn="just">
              <a:lnSpc>
                <a:spcPct val="150000"/>
              </a:lnSpc>
              <a:spcBef>
                <a:spcPts val="50"/>
              </a:spcBef>
            </a:pP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benchmarks),</a:t>
            </a:r>
            <a:r>
              <a:rPr sz="1400" spc="235" dirty="0">
                <a:solidFill>
                  <a:srgbClr val="272424"/>
                </a:solidFill>
                <a:latin typeface="Times New Roman"/>
                <a:cs typeface="Times New Roman"/>
              </a:rPr>
              <a:t>  </a:t>
            </a: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and</a:t>
            </a:r>
            <a:r>
              <a:rPr sz="1400" spc="240" dirty="0">
                <a:solidFill>
                  <a:srgbClr val="272424"/>
                </a:solidFill>
                <a:latin typeface="Times New Roman"/>
                <a:cs typeface="Times New Roman"/>
              </a:rPr>
              <a:t>  </a:t>
            </a: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2–5×</a:t>
            </a:r>
            <a:r>
              <a:rPr sz="1400" spc="240" dirty="0">
                <a:solidFill>
                  <a:srgbClr val="272424"/>
                </a:solidFill>
                <a:latin typeface="Times New Roman"/>
                <a:cs typeface="Times New Roman"/>
              </a:rPr>
              <a:t>  </a:t>
            </a: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size</a:t>
            </a:r>
            <a:r>
              <a:rPr sz="1400" spc="240" dirty="0">
                <a:solidFill>
                  <a:srgbClr val="272424"/>
                </a:solidFill>
                <a:latin typeface="Times New Roman"/>
                <a:cs typeface="Times New Roman"/>
              </a:rPr>
              <a:t>  </a:t>
            </a: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reductions,</a:t>
            </a:r>
            <a:r>
              <a:rPr sz="1400" spc="240" dirty="0">
                <a:solidFill>
                  <a:srgbClr val="272424"/>
                </a:solidFill>
                <a:latin typeface="Times New Roman"/>
                <a:cs typeface="Times New Roman"/>
              </a:rPr>
              <a:t>  </a:t>
            </a:r>
            <a:r>
              <a:rPr sz="1400" spc="-10" dirty="0">
                <a:solidFill>
                  <a:srgbClr val="272424"/>
                </a:solidFill>
                <a:latin typeface="Times New Roman"/>
                <a:cs typeface="Times New Roman"/>
              </a:rPr>
              <a:t>which </a:t>
            </a: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matters</a:t>
            </a:r>
            <a:r>
              <a:rPr sz="1400" spc="34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because</a:t>
            </a:r>
            <a:r>
              <a:rPr sz="1400" spc="35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services</a:t>
            </a:r>
            <a:r>
              <a:rPr sz="1400" spc="34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like</a:t>
            </a:r>
            <a:r>
              <a:rPr sz="1400" spc="35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Athena</a:t>
            </a:r>
            <a:r>
              <a:rPr sz="1400" spc="34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bill</a:t>
            </a:r>
            <a:r>
              <a:rPr sz="1400" spc="35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per</a:t>
            </a:r>
            <a:r>
              <a:rPr sz="1400" spc="34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00" spc="-20" dirty="0">
                <a:solidFill>
                  <a:srgbClr val="272424"/>
                </a:solidFill>
                <a:latin typeface="Times New Roman"/>
                <a:cs typeface="Times New Roman"/>
              </a:rPr>
              <a:t>byte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9922947" y="4830957"/>
            <a:ext cx="3881120" cy="9855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50000"/>
              </a:lnSpc>
              <a:spcBef>
                <a:spcPts val="100"/>
              </a:spcBef>
            </a:pP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scanned</a:t>
            </a:r>
            <a:r>
              <a:rPr sz="1400" spc="445" dirty="0">
                <a:solidFill>
                  <a:srgbClr val="272424"/>
                </a:solidFill>
                <a:latin typeface="Times New Roman"/>
                <a:cs typeface="Times New Roman"/>
              </a:rPr>
              <a:t>    </a:t>
            </a: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(Edge</a:t>
            </a:r>
            <a:r>
              <a:rPr sz="1400" spc="445" dirty="0">
                <a:solidFill>
                  <a:srgbClr val="272424"/>
                </a:solidFill>
                <a:latin typeface="Times New Roman"/>
                <a:cs typeface="Times New Roman"/>
              </a:rPr>
              <a:t>    </a:t>
            </a: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Delta,</a:t>
            </a:r>
            <a:r>
              <a:rPr sz="1400" spc="445" dirty="0">
                <a:solidFill>
                  <a:srgbClr val="272424"/>
                </a:solidFill>
                <a:latin typeface="Times New Roman"/>
                <a:cs typeface="Times New Roman"/>
              </a:rPr>
              <a:t>    </a:t>
            </a: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2025;</a:t>
            </a:r>
            <a:r>
              <a:rPr sz="1400" spc="450" dirty="0">
                <a:solidFill>
                  <a:srgbClr val="272424"/>
                </a:solidFill>
                <a:latin typeface="Times New Roman"/>
                <a:cs typeface="Times New Roman"/>
              </a:rPr>
              <a:t>    </a:t>
            </a:r>
            <a:r>
              <a:rPr sz="1400" spc="-25" dirty="0">
                <a:solidFill>
                  <a:srgbClr val="272424"/>
                </a:solidFill>
                <a:latin typeface="Times New Roman"/>
                <a:cs typeface="Times New Roman"/>
              </a:rPr>
              <a:t>AWS </a:t>
            </a: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blogs/StackOverflow</a:t>
            </a:r>
            <a:r>
              <a:rPr sz="1400" spc="1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exemplars).</a:t>
            </a:r>
            <a:r>
              <a:rPr sz="1400" spc="2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Caveat:</a:t>
            </a:r>
            <a:r>
              <a:rPr sz="1400" spc="1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vendor</a:t>
            </a:r>
            <a:r>
              <a:rPr sz="1400" spc="2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00" spc="-25" dirty="0">
                <a:solidFill>
                  <a:srgbClr val="272424"/>
                </a:solidFill>
                <a:latin typeface="Times New Roman"/>
                <a:cs typeface="Times New Roman"/>
              </a:rPr>
              <a:t>and </a:t>
            </a: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community</a:t>
            </a:r>
            <a:r>
              <a:rPr sz="1400" spc="21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benchmarks</a:t>
            </a:r>
            <a:r>
              <a:rPr sz="1400" spc="21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vary</a:t>
            </a:r>
            <a:r>
              <a:rPr sz="1400" spc="21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by</a:t>
            </a:r>
            <a:r>
              <a:rPr sz="1400" spc="22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workload;</a:t>
            </a:r>
            <a:r>
              <a:rPr sz="1400" spc="21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00" spc="-10" dirty="0">
                <a:solidFill>
                  <a:srgbClr val="272424"/>
                </a:solidFill>
                <a:latin typeface="Times New Roman"/>
                <a:cs typeface="Times New Roman"/>
              </a:rPr>
              <a:t>AROAS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9922947" y="5791076"/>
            <a:ext cx="3881120" cy="1305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50000"/>
              </a:lnSpc>
              <a:spcBef>
                <a:spcPts val="100"/>
              </a:spcBef>
            </a:pP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therefore</a:t>
            </a:r>
            <a:r>
              <a:rPr sz="1400" spc="240" dirty="0">
                <a:solidFill>
                  <a:srgbClr val="272424"/>
                </a:solidFill>
                <a:latin typeface="Times New Roman"/>
                <a:cs typeface="Times New Roman"/>
              </a:rPr>
              <a:t>  </a:t>
            </a: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accompanies</a:t>
            </a:r>
            <a:r>
              <a:rPr sz="1400" spc="245" dirty="0">
                <a:solidFill>
                  <a:srgbClr val="272424"/>
                </a:solidFill>
                <a:latin typeface="Times New Roman"/>
                <a:cs typeface="Times New Roman"/>
              </a:rPr>
              <a:t>  </a:t>
            </a: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claims</a:t>
            </a:r>
            <a:r>
              <a:rPr sz="1400" spc="245" dirty="0">
                <a:solidFill>
                  <a:srgbClr val="272424"/>
                </a:solidFill>
                <a:latin typeface="Times New Roman"/>
                <a:cs typeface="Times New Roman"/>
              </a:rPr>
              <a:t>  </a:t>
            </a: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with</a:t>
            </a:r>
            <a:r>
              <a:rPr sz="1400" spc="245" dirty="0">
                <a:solidFill>
                  <a:srgbClr val="272424"/>
                </a:solidFill>
                <a:latin typeface="Times New Roman"/>
                <a:cs typeface="Times New Roman"/>
              </a:rPr>
              <a:t>  </a:t>
            </a:r>
            <a:r>
              <a:rPr sz="1400" spc="-10" dirty="0">
                <a:solidFill>
                  <a:srgbClr val="272424"/>
                </a:solidFill>
                <a:latin typeface="Times New Roman"/>
                <a:cs typeface="Times New Roman"/>
              </a:rPr>
              <a:t>reproducible </a:t>
            </a: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evidence</a:t>
            </a:r>
            <a:r>
              <a:rPr sz="1400" spc="459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packs</a:t>
            </a:r>
            <a:r>
              <a:rPr sz="1400" spc="46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(SQLAlchemy,</a:t>
            </a:r>
            <a:r>
              <a:rPr sz="1400" spc="46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2025;</a:t>
            </a:r>
            <a:r>
              <a:rPr sz="1400" spc="459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Edge</a:t>
            </a:r>
            <a:r>
              <a:rPr sz="1400" spc="46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00" spc="-10" dirty="0">
                <a:solidFill>
                  <a:srgbClr val="272424"/>
                </a:solidFill>
                <a:latin typeface="Times New Roman"/>
                <a:cs typeface="Times New Roman"/>
              </a:rPr>
              <a:t>Delta, </a:t>
            </a: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2025;</a:t>
            </a:r>
            <a:r>
              <a:rPr sz="1400" spc="40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AWS/StackOverflow</a:t>
            </a:r>
            <a:r>
              <a:rPr sz="1400" spc="40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272424"/>
                </a:solidFill>
                <a:latin typeface="Times New Roman"/>
                <a:cs typeface="Times New Roman"/>
              </a:rPr>
              <a:t>exemplars</a:t>
            </a:r>
            <a:r>
              <a:rPr sz="1400" spc="40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400" spc="-10" dirty="0">
                <a:solidFill>
                  <a:srgbClr val="272424"/>
                </a:solidFill>
                <a:latin typeface="Times New Roman"/>
                <a:cs typeface="Times New Roman"/>
              </a:rPr>
              <a:t>2017–2023). (</a:t>
            </a:r>
            <a:r>
              <a:rPr sz="1400" u="sng" spc="-10" dirty="0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  <a:latin typeface="Times New Roman"/>
                <a:cs typeface="Times New Roman"/>
              </a:rPr>
              <a:t>SQLAlchemy</a:t>
            </a:r>
            <a:r>
              <a:rPr sz="1400" spc="-10" dirty="0">
                <a:solidFill>
                  <a:srgbClr val="272424"/>
                </a:solidFill>
                <a:latin typeface="Times New Roman"/>
                <a:cs typeface="Times New Roman"/>
              </a:rPr>
              <a:t>)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2427431" y="7572119"/>
            <a:ext cx="2203450" cy="657860"/>
            <a:chOff x="12427431" y="7572119"/>
            <a:chExt cx="2203450" cy="65786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839214" y="7749540"/>
              <a:ext cx="1722604" cy="41147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427431" y="7572119"/>
              <a:ext cx="2202968" cy="657480"/>
            </a:xfrm>
            <a:prstGeom prst="rect">
              <a:avLst/>
            </a:prstGeom>
          </p:spPr>
        </p:pic>
      </p:grp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192720" y="530828"/>
            <a:ext cx="5361988" cy="347163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831525" y="6716950"/>
            <a:ext cx="4384203" cy="192918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027778" y="7141998"/>
            <a:ext cx="1998550" cy="149485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649950" y="1182907"/>
            <a:ext cx="11812798" cy="513685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427431" y="7784425"/>
            <a:ext cx="2202967" cy="44517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14415" y="500670"/>
            <a:ext cx="8965565" cy="712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500" b="0" spc="-285" dirty="0">
                <a:latin typeface="Arial MT"/>
                <a:cs typeface="Arial MT"/>
              </a:rPr>
              <a:t>Governance,</a:t>
            </a:r>
            <a:r>
              <a:rPr sz="4500" b="0" spc="-220" dirty="0">
                <a:latin typeface="Arial MT"/>
                <a:cs typeface="Arial MT"/>
              </a:rPr>
              <a:t> </a:t>
            </a:r>
            <a:r>
              <a:rPr sz="4500" b="0" spc="-229" dirty="0">
                <a:latin typeface="Arial MT"/>
                <a:cs typeface="Arial MT"/>
              </a:rPr>
              <a:t>Compliance,</a:t>
            </a:r>
            <a:r>
              <a:rPr sz="4500" b="0" spc="-220" dirty="0">
                <a:latin typeface="Arial MT"/>
                <a:cs typeface="Arial MT"/>
              </a:rPr>
              <a:t> </a:t>
            </a:r>
            <a:r>
              <a:rPr sz="4500" b="0" spc="-275" dirty="0">
                <a:latin typeface="Arial MT"/>
                <a:cs typeface="Arial MT"/>
              </a:rPr>
              <a:t>and</a:t>
            </a:r>
            <a:r>
              <a:rPr sz="4500" b="0" spc="-220" dirty="0">
                <a:latin typeface="Arial MT"/>
                <a:cs typeface="Arial MT"/>
              </a:rPr>
              <a:t> </a:t>
            </a:r>
            <a:r>
              <a:rPr sz="4500" b="0" spc="-45" dirty="0">
                <a:latin typeface="Arial MT"/>
                <a:cs typeface="Arial MT"/>
              </a:rPr>
              <a:t>Integrity</a:t>
            </a:r>
            <a:endParaRPr sz="4500">
              <a:latin typeface="Arial MT"/>
              <a:cs typeface="Arial MT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723305" y="1631989"/>
            <a:ext cx="4261485" cy="6031865"/>
            <a:chOff x="723305" y="1631989"/>
            <a:chExt cx="4261485" cy="6031865"/>
          </a:xfrm>
        </p:grpSpPr>
        <p:sp>
          <p:nvSpPr>
            <p:cNvPr id="5" name="object 5"/>
            <p:cNvSpPr/>
            <p:nvPr/>
          </p:nvSpPr>
          <p:spPr>
            <a:xfrm>
              <a:off x="727115" y="1635799"/>
              <a:ext cx="4253865" cy="6024245"/>
            </a:xfrm>
            <a:custGeom>
              <a:avLst/>
              <a:gdLst/>
              <a:ahLst/>
              <a:cxnLst/>
              <a:rect l="l" t="t" r="r" b="b"/>
              <a:pathLst>
                <a:path w="4253865" h="6024245">
                  <a:moveTo>
                    <a:pt x="4166385" y="6024086"/>
                  </a:moveTo>
                  <a:lnTo>
                    <a:pt x="87241" y="6024086"/>
                  </a:lnTo>
                  <a:lnTo>
                    <a:pt x="78647" y="6023670"/>
                  </a:lnTo>
                  <a:lnTo>
                    <a:pt x="38763" y="6009396"/>
                  </a:lnTo>
                  <a:lnTo>
                    <a:pt x="10313" y="5978010"/>
                  </a:lnTo>
                  <a:lnTo>
                    <a:pt x="0" y="5936844"/>
                  </a:lnTo>
                  <a:lnTo>
                    <a:pt x="0" y="87241"/>
                  </a:lnTo>
                  <a:lnTo>
                    <a:pt x="10313" y="46074"/>
                  </a:lnTo>
                  <a:lnTo>
                    <a:pt x="38763" y="14689"/>
                  </a:lnTo>
                  <a:lnTo>
                    <a:pt x="78647" y="415"/>
                  </a:lnTo>
                  <a:lnTo>
                    <a:pt x="87241" y="0"/>
                  </a:lnTo>
                  <a:lnTo>
                    <a:pt x="4166385" y="0"/>
                  </a:lnTo>
                  <a:lnTo>
                    <a:pt x="4207552" y="10313"/>
                  </a:lnTo>
                  <a:lnTo>
                    <a:pt x="4238937" y="38763"/>
                  </a:lnTo>
                  <a:lnTo>
                    <a:pt x="4253211" y="78647"/>
                  </a:lnTo>
                  <a:lnTo>
                    <a:pt x="4253627" y="87241"/>
                  </a:lnTo>
                  <a:lnTo>
                    <a:pt x="4253627" y="5936844"/>
                  </a:lnTo>
                  <a:lnTo>
                    <a:pt x="4243313" y="5978010"/>
                  </a:lnTo>
                  <a:lnTo>
                    <a:pt x="4214863" y="6009396"/>
                  </a:lnTo>
                  <a:lnTo>
                    <a:pt x="4174979" y="6023670"/>
                  </a:lnTo>
                  <a:lnTo>
                    <a:pt x="4166385" y="6024086"/>
                  </a:lnTo>
                  <a:close/>
                </a:path>
              </a:pathLst>
            </a:custGeom>
            <a:solidFill>
              <a:srgbClr val="DADB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27115" y="1635799"/>
              <a:ext cx="4253865" cy="6024245"/>
            </a:xfrm>
            <a:custGeom>
              <a:avLst/>
              <a:gdLst/>
              <a:ahLst/>
              <a:cxnLst/>
              <a:rect l="l" t="t" r="r" b="b"/>
              <a:pathLst>
                <a:path w="4253865" h="6024245">
                  <a:moveTo>
                    <a:pt x="0" y="87241"/>
                  </a:moveTo>
                  <a:lnTo>
                    <a:pt x="10313" y="46074"/>
                  </a:lnTo>
                  <a:lnTo>
                    <a:pt x="38763" y="14689"/>
                  </a:lnTo>
                  <a:lnTo>
                    <a:pt x="78647" y="415"/>
                  </a:lnTo>
                  <a:lnTo>
                    <a:pt x="87241" y="0"/>
                  </a:lnTo>
                  <a:lnTo>
                    <a:pt x="4166385" y="0"/>
                  </a:lnTo>
                  <a:lnTo>
                    <a:pt x="4207552" y="10313"/>
                  </a:lnTo>
                  <a:lnTo>
                    <a:pt x="4238937" y="38763"/>
                  </a:lnTo>
                  <a:lnTo>
                    <a:pt x="4253211" y="78647"/>
                  </a:lnTo>
                  <a:lnTo>
                    <a:pt x="4253627" y="87241"/>
                  </a:lnTo>
                  <a:lnTo>
                    <a:pt x="4253627" y="5936844"/>
                  </a:lnTo>
                  <a:lnTo>
                    <a:pt x="4243313" y="5978010"/>
                  </a:lnTo>
                  <a:lnTo>
                    <a:pt x="4214863" y="6009396"/>
                  </a:lnTo>
                  <a:lnTo>
                    <a:pt x="4174979" y="6023670"/>
                  </a:lnTo>
                  <a:lnTo>
                    <a:pt x="4166385" y="6024086"/>
                  </a:lnTo>
                  <a:lnTo>
                    <a:pt x="87241" y="6024086"/>
                  </a:lnTo>
                  <a:lnTo>
                    <a:pt x="46074" y="6013772"/>
                  </a:lnTo>
                  <a:lnTo>
                    <a:pt x="14689" y="5985321"/>
                  </a:lnTo>
                  <a:lnTo>
                    <a:pt x="415" y="5945438"/>
                  </a:lnTo>
                  <a:lnTo>
                    <a:pt x="0" y="5936844"/>
                  </a:lnTo>
                  <a:lnTo>
                    <a:pt x="0" y="87241"/>
                  </a:lnTo>
                  <a:close/>
                </a:path>
              </a:pathLst>
            </a:custGeom>
            <a:ln w="7620">
              <a:solidFill>
                <a:srgbClr val="C0C1D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942379" y="1851064"/>
              <a:ext cx="623570" cy="623570"/>
            </a:xfrm>
            <a:custGeom>
              <a:avLst/>
              <a:gdLst/>
              <a:ahLst/>
              <a:cxnLst/>
              <a:rect l="l" t="t" r="r" b="b"/>
              <a:pathLst>
                <a:path w="623569" h="623569">
                  <a:moveTo>
                    <a:pt x="311586" y="623173"/>
                  </a:moveTo>
                  <a:lnTo>
                    <a:pt x="265885" y="619805"/>
                  </a:lnTo>
                  <a:lnTo>
                    <a:pt x="221136" y="609759"/>
                  </a:lnTo>
                  <a:lnTo>
                    <a:pt x="178348" y="593251"/>
                  </a:lnTo>
                  <a:lnTo>
                    <a:pt x="138478" y="570661"/>
                  </a:lnTo>
                  <a:lnTo>
                    <a:pt x="102350" y="542470"/>
                  </a:lnTo>
                  <a:lnTo>
                    <a:pt x="70724" y="509257"/>
                  </a:lnTo>
                  <a:lnTo>
                    <a:pt x="44318" y="471759"/>
                  </a:lnTo>
                  <a:lnTo>
                    <a:pt x="23718" y="430825"/>
                  </a:lnTo>
                  <a:lnTo>
                    <a:pt x="9340" y="387314"/>
                  </a:lnTo>
                  <a:lnTo>
                    <a:pt x="1496" y="342127"/>
                  </a:lnTo>
                  <a:lnTo>
                    <a:pt x="0" y="311586"/>
                  </a:lnTo>
                  <a:lnTo>
                    <a:pt x="374" y="296279"/>
                  </a:lnTo>
                  <a:lnTo>
                    <a:pt x="5987" y="250798"/>
                  </a:lnTo>
                  <a:lnTo>
                    <a:pt x="18205" y="206632"/>
                  </a:lnTo>
                  <a:lnTo>
                    <a:pt x="36788" y="164703"/>
                  </a:lnTo>
                  <a:lnTo>
                    <a:pt x="61327" y="125958"/>
                  </a:lnTo>
                  <a:lnTo>
                    <a:pt x="91261" y="91261"/>
                  </a:lnTo>
                  <a:lnTo>
                    <a:pt x="125958" y="61327"/>
                  </a:lnTo>
                  <a:lnTo>
                    <a:pt x="164703" y="36788"/>
                  </a:lnTo>
                  <a:lnTo>
                    <a:pt x="206632" y="18205"/>
                  </a:lnTo>
                  <a:lnTo>
                    <a:pt x="250798" y="5987"/>
                  </a:lnTo>
                  <a:lnTo>
                    <a:pt x="296279" y="374"/>
                  </a:lnTo>
                  <a:lnTo>
                    <a:pt x="311586" y="0"/>
                  </a:lnTo>
                  <a:lnTo>
                    <a:pt x="326893" y="374"/>
                  </a:lnTo>
                  <a:lnTo>
                    <a:pt x="372373" y="5987"/>
                  </a:lnTo>
                  <a:lnTo>
                    <a:pt x="416540" y="18205"/>
                  </a:lnTo>
                  <a:lnTo>
                    <a:pt x="458469" y="36788"/>
                  </a:lnTo>
                  <a:lnTo>
                    <a:pt x="497214" y="61327"/>
                  </a:lnTo>
                  <a:lnTo>
                    <a:pt x="531911" y="91261"/>
                  </a:lnTo>
                  <a:lnTo>
                    <a:pt x="561845" y="125958"/>
                  </a:lnTo>
                  <a:lnTo>
                    <a:pt x="586384" y="164703"/>
                  </a:lnTo>
                  <a:lnTo>
                    <a:pt x="604966" y="206632"/>
                  </a:lnTo>
                  <a:lnTo>
                    <a:pt x="617185" y="250798"/>
                  </a:lnTo>
                  <a:lnTo>
                    <a:pt x="622798" y="296279"/>
                  </a:lnTo>
                  <a:lnTo>
                    <a:pt x="623173" y="311586"/>
                  </a:lnTo>
                  <a:lnTo>
                    <a:pt x="622798" y="326893"/>
                  </a:lnTo>
                  <a:lnTo>
                    <a:pt x="617185" y="372373"/>
                  </a:lnTo>
                  <a:lnTo>
                    <a:pt x="604967" y="416540"/>
                  </a:lnTo>
                  <a:lnTo>
                    <a:pt x="586384" y="458469"/>
                  </a:lnTo>
                  <a:lnTo>
                    <a:pt x="561845" y="497214"/>
                  </a:lnTo>
                  <a:lnTo>
                    <a:pt x="531911" y="531911"/>
                  </a:lnTo>
                  <a:lnTo>
                    <a:pt x="497214" y="561845"/>
                  </a:lnTo>
                  <a:lnTo>
                    <a:pt x="458469" y="586384"/>
                  </a:lnTo>
                  <a:lnTo>
                    <a:pt x="416540" y="604966"/>
                  </a:lnTo>
                  <a:lnTo>
                    <a:pt x="372373" y="617185"/>
                  </a:lnTo>
                  <a:lnTo>
                    <a:pt x="326893" y="622798"/>
                  </a:lnTo>
                  <a:lnTo>
                    <a:pt x="311586" y="623173"/>
                  </a:lnTo>
                  <a:close/>
                </a:path>
              </a:pathLst>
            </a:custGeom>
            <a:solidFill>
              <a:srgbClr val="4850B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13710" y="1987391"/>
              <a:ext cx="280391" cy="350520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929679" y="2643770"/>
            <a:ext cx="3039110" cy="3651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200" spc="-105" dirty="0">
                <a:solidFill>
                  <a:srgbClr val="272424"/>
                </a:solidFill>
                <a:latin typeface="Arial MT"/>
                <a:cs typeface="Arial MT"/>
              </a:rPr>
              <a:t>Robots </a:t>
            </a:r>
            <a:r>
              <a:rPr sz="2200" spc="-130" dirty="0">
                <a:solidFill>
                  <a:srgbClr val="272424"/>
                </a:solidFill>
                <a:latin typeface="Arial MT"/>
                <a:cs typeface="Arial MT"/>
              </a:rPr>
              <a:t>and</a:t>
            </a:r>
            <a:r>
              <a:rPr sz="2200" spc="-105" dirty="0">
                <a:solidFill>
                  <a:srgbClr val="272424"/>
                </a:solidFill>
                <a:latin typeface="Arial MT"/>
                <a:cs typeface="Arial MT"/>
              </a:rPr>
              <a:t> </a:t>
            </a:r>
            <a:r>
              <a:rPr sz="2200" spc="-65" dirty="0">
                <a:solidFill>
                  <a:srgbClr val="272424"/>
                </a:solidFill>
                <a:latin typeface="Arial MT"/>
                <a:cs typeface="Arial MT"/>
              </a:rPr>
              <a:t>Lawful</a:t>
            </a:r>
            <a:r>
              <a:rPr sz="2200" spc="-105" dirty="0">
                <a:solidFill>
                  <a:srgbClr val="272424"/>
                </a:solidFill>
                <a:latin typeface="Arial MT"/>
                <a:cs typeface="Arial MT"/>
              </a:rPr>
              <a:t> </a:t>
            </a:r>
            <a:r>
              <a:rPr sz="2200" spc="-80" dirty="0">
                <a:solidFill>
                  <a:srgbClr val="272424"/>
                </a:solidFill>
                <a:latin typeface="Arial MT"/>
                <a:cs typeface="Arial MT"/>
              </a:rPr>
              <a:t>Access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29679" y="3226489"/>
            <a:ext cx="1356360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19760" algn="l"/>
              </a:tabLst>
            </a:pPr>
            <a:r>
              <a:rPr sz="1900" spc="-25" dirty="0">
                <a:solidFill>
                  <a:srgbClr val="272424"/>
                </a:solidFill>
                <a:latin typeface="Times New Roman"/>
                <a:cs typeface="Times New Roman"/>
              </a:rPr>
              <a:t>The</a:t>
            </a:r>
            <a:r>
              <a:rPr sz="1900" dirty="0">
                <a:solidFill>
                  <a:srgbClr val="272424"/>
                </a:solidFill>
                <a:latin typeface="Times New Roman"/>
                <a:cs typeface="Times New Roman"/>
              </a:rPr>
              <a:t>	</a:t>
            </a:r>
            <a:r>
              <a:rPr sz="1900" spc="-10" dirty="0">
                <a:solidFill>
                  <a:srgbClr val="272424"/>
                </a:solidFill>
                <a:latin typeface="Times New Roman"/>
                <a:cs typeface="Times New Roman"/>
              </a:rPr>
              <a:t>crawler</a:t>
            </a:r>
            <a:endParaRPr sz="19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29679" y="3081709"/>
            <a:ext cx="3848735" cy="894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562735">
              <a:lnSpc>
                <a:spcPct val="150000"/>
              </a:lnSpc>
              <a:spcBef>
                <a:spcPts val="100"/>
              </a:spcBef>
              <a:tabLst>
                <a:tab pos="1389380" algn="l"/>
                <a:tab pos="2619375" algn="l"/>
                <a:tab pos="3151505" algn="l"/>
                <a:tab pos="3634104" algn="l"/>
              </a:tabLst>
            </a:pPr>
            <a:r>
              <a:rPr sz="1900" spc="-10" dirty="0">
                <a:solidFill>
                  <a:srgbClr val="272424"/>
                </a:solidFill>
                <a:latin typeface="Times New Roman"/>
                <a:cs typeface="Times New Roman"/>
              </a:rPr>
              <a:t>enforces</a:t>
            </a:r>
            <a:r>
              <a:rPr sz="1900" dirty="0">
                <a:solidFill>
                  <a:srgbClr val="272424"/>
                </a:solidFill>
                <a:latin typeface="Times New Roman"/>
                <a:cs typeface="Times New Roman"/>
              </a:rPr>
              <a:t>	</a:t>
            </a:r>
            <a:r>
              <a:rPr sz="1900" spc="-44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900" spc="-10" dirty="0">
                <a:solidFill>
                  <a:srgbClr val="272424"/>
                </a:solidFill>
                <a:latin typeface="Times New Roman"/>
                <a:cs typeface="Times New Roman"/>
              </a:rPr>
              <a:t>the</a:t>
            </a:r>
            <a:r>
              <a:rPr sz="1900" dirty="0">
                <a:solidFill>
                  <a:srgbClr val="272424"/>
                </a:solidFill>
                <a:latin typeface="Times New Roman"/>
                <a:cs typeface="Times New Roman"/>
              </a:rPr>
              <a:t>	</a:t>
            </a:r>
            <a:r>
              <a:rPr sz="1900" spc="-10" dirty="0">
                <a:solidFill>
                  <a:srgbClr val="272424"/>
                </a:solidFill>
                <a:latin typeface="Times New Roman"/>
                <a:cs typeface="Times New Roman"/>
              </a:rPr>
              <a:t>Robots Exclusion</a:t>
            </a:r>
            <a:r>
              <a:rPr sz="1900" dirty="0">
                <a:solidFill>
                  <a:srgbClr val="272424"/>
                </a:solidFill>
                <a:latin typeface="Times New Roman"/>
                <a:cs typeface="Times New Roman"/>
              </a:rPr>
              <a:t>	</a:t>
            </a:r>
            <a:r>
              <a:rPr sz="1900" spc="-10" dirty="0">
                <a:solidFill>
                  <a:srgbClr val="272424"/>
                </a:solidFill>
                <a:latin typeface="Times New Roman"/>
                <a:cs typeface="Times New Roman"/>
              </a:rPr>
              <a:t>Protocol</a:t>
            </a:r>
            <a:r>
              <a:rPr sz="1900" dirty="0">
                <a:solidFill>
                  <a:srgbClr val="272424"/>
                </a:solidFill>
                <a:latin typeface="Times New Roman"/>
                <a:cs typeface="Times New Roman"/>
              </a:rPr>
              <a:t>	</a:t>
            </a:r>
            <a:r>
              <a:rPr sz="1900" spc="-10" dirty="0">
                <a:solidFill>
                  <a:srgbClr val="272424"/>
                </a:solidFill>
                <a:latin typeface="Times New Roman"/>
                <a:cs typeface="Times New Roman"/>
              </a:rPr>
              <a:t>(REP)</a:t>
            </a:r>
            <a:r>
              <a:rPr sz="1900" dirty="0">
                <a:solidFill>
                  <a:srgbClr val="272424"/>
                </a:solidFill>
                <a:latin typeface="Times New Roman"/>
                <a:cs typeface="Times New Roman"/>
              </a:rPr>
              <a:t>	</a:t>
            </a:r>
            <a:r>
              <a:rPr sz="1900" spc="-25" dirty="0">
                <a:solidFill>
                  <a:srgbClr val="272424"/>
                </a:solidFill>
                <a:latin typeface="Times New Roman"/>
                <a:cs typeface="Times New Roman"/>
              </a:rPr>
              <a:t>as</a:t>
            </a:r>
            <a:endParaRPr sz="19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29679" y="3950388"/>
            <a:ext cx="3848735" cy="894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50000"/>
              </a:lnSpc>
              <a:spcBef>
                <a:spcPts val="100"/>
              </a:spcBef>
            </a:pPr>
            <a:r>
              <a:rPr sz="1900" dirty="0">
                <a:solidFill>
                  <a:srgbClr val="272424"/>
                </a:solidFill>
                <a:latin typeface="Times New Roman"/>
                <a:cs typeface="Times New Roman"/>
              </a:rPr>
              <a:t>formalised</a:t>
            </a:r>
            <a:r>
              <a:rPr sz="1900" spc="114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900" dirty="0">
                <a:solidFill>
                  <a:srgbClr val="272424"/>
                </a:solidFill>
                <a:latin typeface="Times New Roman"/>
                <a:cs typeface="Times New Roman"/>
              </a:rPr>
              <a:t>in</a:t>
            </a:r>
            <a:r>
              <a:rPr sz="1900" spc="12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900" dirty="0">
                <a:solidFill>
                  <a:srgbClr val="272424"/>
                </a:solidFill>
                <a:latin typeface="Times New Roman"/>
                <a:cs typeface="Times New Roman"/>
              </a:rPr>
              <a:t>RFC</a:t>
            </a:r>
            <a:r>
              <a:rPr sz="1900" spc="12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900" dirty="0">
                <a:solidFill>
                  <a:srgbClr val="272424"/>
                </a:solidFill>
                <a:latin typeface="Times New Roman"/>
                <a:cs typeface="Times New Roman"/>
              </a:rPr>
              <a:t>9309;</a:t>
            </a:r>
            <a:r>
              <a:rPr sz="1900" spc="12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900" dirty="0">
                <a:solidFill>
                  <a:srgbClr val="272424"/>
                </a:solidFill>
                <a:latin typeface="Times New Roman"/>
                <a:cs typeface="Times New Roman"/>
              </a:rPr>
              <a:t>while</a:t>
            </a:r>
            <a:r>
              <a:rPr sz="1900" spc="12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900" dirty="0">
                <a:solidFill>
                  <a:srgbClr val="272424"/>
                </a:solidFill>
                <a:latin typeface="Times New Roman"/>
                <a:cs typeface="Times New Roman"/>
              </a:rPr>
              <a:t>REP</a:t>
            </a:r>
            <a:r>
              <a:rPr sz="1900" spc="12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900" spc="-25" dirty="0">
                <a:solidFill>
                  <a:srgbClr val="272424"/>
                </a:solidFill>
                <a:latin typeface="Times New Roman"/>
                <a:cs typeface="Times New Roman"/>
              </a:rPr>
              <a:t>is </a:t>
            </a:r>
            <a:r>
              <a:rPr sz="1900" dirty="0">
                <a:solidFill>
                  <a:srgbClr val="272424"/>
                </a:solidFill>
                <a:latin typeface="Times New Roman"/>
                <a:cs typeface="Times New Roman"/>
              </a:rPr>
              <a:t>not</a:t>
            </a:r>
            <a:r>
              <a:rPr sz="1900" spc="42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900" dirty="0">
                <a:solidFill>
                  <a:srgbClr val="272424"/>
                </a:solidFill>
                <a:latin typeface="Times New Roman"/>
                <a:cs typeface="Times New Roman"/>
              </a:rPr>
              <a:t>an</a:t>
            </a:r>
            <a:r>
              <a:rPr sz="1900" spc="42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900" dirty="0">
                <a:solidFill>
                  <a:srgbClr val="272424"/>
                </a:solidFill>
                <a:latin typeface="Times New Roman"/>
                <a:cs typeface="Times New Roman"/>
              </a:rPr>
              <a:t>authorisation</a:t>
            </a:r>
            <a:r>
              <a:rPr sz="1900" spc="42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900" dirty="0">
                <a:solidFill>
                  <a:srgbClr val="272424"/>
                </a:solidFill>
                <a:latin typeface="Times New Roman"/>
                <a:cs typeface="Times New Roman"/>
              </a:rPr>
              <a:t>mechanism,</a:t>
            </a:r>
            <a:r>
              <a:rPr sz="1900" spc="42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900" dirty="0">
                <a:solidFill>
                  <a:srgbClr val="272424"/>
                </a:solidFill>
                <a:latin typeface="Times New Roman"/>
                <a:cs typeface="Times New Roman"/>
              </a:rPr>
              <a:t>it</a:t>
            </a:r>
            <a:r>
              <a:rPr sz="1900" spc="42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900" spc="-25" dirty="0">
                <a:solidFill>
                  <a:srgbClr val="272424"/>
                </a:solidFill>
                <a:latin typeface="Times New Roman"/>
                <a:cs typeface="Times New Roman"/>
              </a:rPr>
              <a:t>is</a:t>
            </a:r>
            <a:endParaRPr sz="19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29679" y="4819069"/>
            <a:ext cx="3848735" cy="894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50000"/>
              </a:lnSpc>
              <a:spcBef>
                <a:spcPts val="100"/>
              </a:spcBef>
              <a:tabLst>
                <a:tab pos="445134" algn="l"/>
                <a:tab pos="922655" algn="l"/>
                <a:tab pos="1722755" algn="l"/>
                <a:tab pos="2006600" algn="l"/>
                <a:tab pos="2491105" algn="l"/>
                <a:tab pos="3017520" algn="l"/>
                <a:tab pos="3473450" algn="l"/>
              </a:tabLst>
            </a:pPr>
            <a:r>
              <a:rPr sz="1900" spc="-25" dirty="0">
                <a:solidFill>
                  <a:srgbClr val="272424"/>
                </a:solidFill>
                <a:latin typeface="Times New Roman"/>
                <a:cs typeface="Times New Roman"/>
              </a:rPr>
              <a:t>an</a:t>
            </a:r>
            <a:r>
              <a:rPr sz="1900" dirty="0">
                <a:solidFill>
                  <a:srgbClr val="272424"/>
                </a:solidFill>
                <a:latin typeface="Times New Roman"/>
                <a:cs typeface="Times New Roman"/>
              </a:rPr>
              <a:t>	</a:t>
            </a:r>
            <a:r>
              <a:rPr sz="1900" spc="-10" dirty="0">
                <a:solidFill>
                  <a:srgbClr val="272424"/>
                </a:solidFill>
                <a:latin typeface="Times New Roman"/>
                <a:cs typeface="Times New Roman"/>
              </a:rPr>
              <a:t>established</a:t>
            </a:r>
            <a:r>
              <a:rPr sz="1900" dirty="0">
                <a:solidFill>
                  <a:srgbClr val="272424"/>
                </a:solidFill>
                <a:latin typeface="Times New Roman"/>
                <a:cs typeface="Times New Roman"/>
              </a:rPr>
              <a:t>	</a:t>
            </a:r>
            <a:r>
              <a:rPr sz="1900" spc="-10" dirty="0">
                <a:solidFill>
                  <a:srgbClr val="272424"/>
                </a:solidFill>
                <a:latin typeface="Times New Roman"/>
                <a:cs typeface="Times New Roman"/>
              </a:rPr>
              <a:t>social</a:t>
            </a:r>
            <a:r>
              <a:rPr sz="1900" dirty="0">
                <a:solidFill>
                  <a:srgbClr val="272424"/>
                </a:solidFill>
                <a:latin typeface="Times New Roman"/>
                <a:cs typeface="Times New Roman"/>
              </a:rPr>
              <a:t>	</a:t>
            </a:r>
            <a:r>
              <a:rPr sz="1900" spc="-10" dirty="0">
                <a:solidFill>
                  <a:srgbClr val="272424"/>
                </a:solidFill>
                <a:latin typeface="Times New Roman"/>
                <a:cs typeface="Times New Roman"/>
              </a:rPr>
              <a:t>contract</a:t>
            </a:r>
            <a:r>
              <a:rPr sz="1900" dirty="0">
                <a:solidFill>
                  <a:srgbClr val="272424"/>
                </a:solidFill>
                <a:latin typeface="Times New Roman"/>
                <a:cs typeface="Times New Roman"/>
              </a:rPr>
              <a:t>	</a:t>
            </a:r>
            <a:r>
              <a:rPr sz="1900" spc="-20" dirty="0">
                <a:solidFill>
                  <a:srgbClr val="272424"/>
                </a:solidFill>
                <a:latin typeface="Times New Roman"/>
                <a:cs typeface="Times New Roman"/>
              </a:rPr>
              <a:t>that </a:t>
            </a:r>
            <a:r>
              <a:rPr sz="1900" spc="-10" dirty="0">
                <a:solidFill>
                  <a:srgbClr val="272424"/>
                </a:solidFill>
                <a:latin typeface="Times New Roman"/>
                <a:cs typeface="Times New Roman"/>
              </a:rPr>
              <a:t>ethical</a:t>
            </a:r>
            <a:r>
              <a:rPr sz="1900" dirty="0">
                <a:solidFill>
                  <a:srgbClr val="272424"/>
                </a:solidFill>
                <a:latin typeface="Times New Roman"/>
                <a:cs typeface="Times New Roman"/>
              </a:rPr>
              <a:t>	</a:t>
            </a:r>
            <a:r>
              <a:rPr sz="1900" spc="-10" dirty="0">
                <a:solidFill>
                  <a:srgbClr val="272424"/>
                </a:solidFill>
                <a:latin typeface="Times New Roman"/>
                <a:cs typeface="Times New Roman"/>
              </a:rPr>
              <a:t>crawlers</a:t>
            </a:r>
            <a:r>
              <a:rPr sz="1900" dirty="0">
                <a:solidFill>
                  <a:srgbClr val="272424"/>
                </a:solidFill>
                <a:latin typeface="Times New Roman"/>
                <a:cs typeface="Times New Roman"/>
              </a:rPr>
              <a:t>	</a:t>
            </a:r>
            <a:r>
              <a:rPr sz="1900" spc="-10" dirty="0">
                <a:solidFill>
                  <a:srgbClr val="272424"/>
                </a:solidFill>
                <a:latin typeface="Times New Roman"/>
                <a:cs typeface="Times New Roman"/>
              </a:rPr>
              <a:t>honour.</a:t>
            </a:r>
            <a:r>
              <a:rPr sz="1900" dirty="0">
                <a:solidFill>
                  <a:srgbClr val="272424"/>
                </a:solidFill>
                <a:latin typeface="Times New Roman"/>
                <a:cs typeface="Times New Roman"/>
              </a:rPr>
              <a:t>	</a:t>
            </a:r>
            <a:r>
              <a:rPr sz="1900" spc="-10" dirty="0">
                <a:solidFill>
                  <a:srgbClr val="272424"/>
                </a:solidFill>
                <a:latin typeface="Times New Roman"/>
                <a:cs typeface="Times New Roman"/>
              </a:rPr>
              <a:t>AROAS</a:t>
            </a:r>
            <a:endParaRPr sz="19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929679" y="5687748"/>
            <a:ext cx="3848735" cy="894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50000"/>
              </a:lnSpc>
              <a:spcBef>
                <a:spcPts val="100"/>
              </a:spcBef>
              <a:tabLst>
                <a:tab pos="871219" algn="l"/>
                <a:tab pos="966469" algn="l"/>
                <a:tab pos="1354455" algn="l"/>
                <a:tab pos="1478280" algn="l"/>
                <a:tab pos="2199640" algn="l"/>
                <a:tab pos="2284730" algn="l"/>
                <a:tab pos="2937510" algn="l"/>
                <a:tab pos="3527425" algn="l"/>
              </a:tabLst>
            </a:pPr>
            <a:r>
              <a:rPr sz="1900" spc="-10" dirty="0">
                <a:solidFill>
                  <a:srgbClr val="272424"/>
                </a:solidFill>
                <a:latin typeface="Times New Roman"/>
                <a:cs typeface="Times New Roman"/>
              </a:rPr>
              <a:t>resolves</a:t>
            </a:r>
            <a:r>
              <a:rPr sz="1900" dirty="0">
                <a:solidFill>
                  <a:srgbClr val="272424"/>
                </a:solidFill>
                <a:latin typeface="Times New Roman"/>
                <a:cs typeface="Times New Roman"/>
              </a:rPr>
              <a:t>		</a:t>
            </a:r>
            <a:r>
              <a:rPr sz="1900" spc="-25" dirty="0">
                <a:solidFill>
                  <a:srgbClr val="272424"/>
                </a:solidFill>
                <a:latin typeface="Times New Roman"/>
                <a:cs typeface="Times New Roman"/>
              </a:rPr>
              <a:t>and</a:t>
            </a:r>
            <a:r>
              <a:rPr sz="1900" dirty="0">
                <a:solidFill>
                  <a:srgbClr val="272424"/>
                </a:solidFill>
                <a:latin typeface="Times New Roman"/>
                <a:cs typeface="Times New Roman"/>
              </a:rPr>
              <a:t>		</a:t>
            </a:r>
            <a:r>
              <a:rPr sz="1900" spc="-10" dirty="0">
                <a:solidFill>
                  <a:srgbClr val="272424"/>
                </a:solidFill>
                <a:latin typeface="Times New Roman"/>
                <a:cs typeface="Times New Roman"/>
              </a:rPr>
              <a:t>caches</a:t>
            </a:r>
            <a:r>
              <a:rPr sz="1900" dirty="0">
                <a:solidFill>
                  <a:srgbClr val="272424"/>
                </a:solidFill>
                <a:latin typeface="Times New Roman"/>
                <a:cs typeface="Times New Roman"/>
              </a:rPr>
              <a:t>		</a:t>
            </a:r>
            <a:r>
              <a:rPr sz="1900" spc="-10" dirty="0">
                <a:solidFill>
                  <a:srgbClr val="272424"/>
                </a:solidFill>
                <a:latin typeface="Times New Roman"/>
                <a:cs typeface="Times New Roman"/>
              </a:rPr>
              <a:t>`robots.txt`</a:t>
            </a:r>
            <a:r>
              <a:rPr sz="1900" dirty="0">
                <a:solidFill>
                  <a:srgbClr val="272424"/>
                </a:solidFill>
                <a:latin typeface="Times New Roman"/>
                <a:cs typeface="Times New Roman"/>
              </a:rPr>
              <a:t>	</a:t>
            </a:r>
            <a:r>
              <a:rPr sz="1900" spc="-25" dirty="0">
                <a:solidFill>
                  <a:srgbClr val="272424"/>
                </a:solidFill>
                <a:latin typeface="Times New Roman"/>
                <a:cs typeface="Times New Roman"/>
              </a:rPr>
              <a:t>per </a:t>
            </a:r>
            <a:r>
              <a:rPr sz="1900" spc="-10" dirty="0">
                <a:solidFill>
                  <a:srgbClr val="272424"/>
                </a:solidFill>
                <a:latin typeface="Times New Roman"/>
                <a:cs typeface="Times New Roman"/>
              </a:rPr>
              <a:t>domain</a:t>
            </a:r>
            <a:r>
              <a:rPr sz="1900" dirty="0">
                <a:solidFill>
                  <a:srgbClr val="272424"/>
                </a:solidFill>
                <a:latin typeface="Times New Roman"/>
                <a:cs typeface="Times New Roman"/>
              </a:rPr>
              <a:t>	</a:t>
            </a:r>
            <a:r>
              <a:rPr sz="1900" spc="-25" dirty="0">
                <a:solidFill>
                  <a:srgbClr val="272424"/>
                </a:solidFill>
                <a:latin typeface="Times New Roman"/>
                <a:cs typeface="Times New Roman"/>
              </a:rPr>
              <a:t>and</a:t>
            </a:r>
            <a:r>
              <a:rPr sz="1900" dirty="0">
                <a:solidFill>
                  <a:srgbClr val="272424"/>
                </a:solidFill>
                <a:latin typeface="Times New Roman"/>
                <a:cs typeface="Times New Roman"/>
              </a:rPr>
              <a:t>	</a:t>
            </a:r>
            <a:r>
              <a:rPr sz="1900" spc="-10" dirty="0">
                <a:solidFill>
                  <a:srgbClr val="272424"/>
                </a:solidFill>
                <a:latin typeface="Times New Roman"/>
                <a:cs typeface="Times New Roman"/>
              </a:rPr>
              <a:t>records</a:t>
            </a:r>
            <a:r>
              <a:rPr sz="1900" dirty="0">
                <a:solidFill>
                  <a:srgbClr val="272424"/>
                </a:solidFill>
                <a:latin typeface="Times New Roman"/>
                <a:cs typeface="Times New Roman"/>
              </a:rPr>
              <a:t>	</a:t>
            </a:r>
            <a:r>
              <a:rPr sz="1900" spc="-10" dirty="0">
                <a:solidFill>
                  <a:srgbClr val="272424"/>
                </a:solidFill>
                <a:latin typeface="Times New Roman"/>
                <a:cs typeface="Times New Roman"/>
              </a:rPr>
              <a:t>policy</a:t>
            </a:r>
            <a:r>
              <a:rPr sz="1900" dirty="0">
                <a:solidFill>
                  <a:srgbClr val="272424"/>
                </a:solidFill>
                <a:latin typeface="Times New Roman"/>
                <a:cs typeface="Times New Roman"/>
              </a:rPr>
              <a:t>	</a:t>
            </a:r>
            <a:r>
              <a:rPr sz="1900" spc="-10" dirty="0">
                <a:solidFill>
                  <a:srgbClr val="272424"/>
                </a:solidFill>
                <a:latin typeface="Times New Roman"/>
                <a:cs typeface="Times New Roman"/>
              </a:rPr>
              <a:t>decisions</a:t>
            </a:r>
            <a:endParaRPr sz="19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929679" y="6556428"/>
            <a:ext cx="3848735" cy="894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50000"/>
              </a:lnSpc>
              <a:spcBef>
                <a:spcPts val="100"/>
              </a:spcBef>
              <a:tabLst>
                <a:tab pos="455295" algn="l"/>
                <a:tab pos="1099185" algn="l"/>
                <a:tab pos="1797050" algn="l"/>
                <a:tab pos="2621915" algn="l"/>
                <a:tab pos="3406775" algn="l"/>
              </a:tabLst>
            </a:pPr>
            <a:r>
              <a:rPr sz="1900" spc="-25" dirty="0">
                <a:solidFill>
                  <a:srgbClr val="272424"/>
                </a:solidFill>
                <a:latin typeface="Times New Roman"/>
                <a:cs typeface="Times New Roman"/>
              </a:rPr>
              <a:t>for</a:t>
            </a:r>
            <a:r>
              <a:rPr sz="1900" dirty="0">
                <a:solidFill>
                  <a:srgbClr val="272424"/>
                </a:solidFill>
                <a:latin typeface="Times New Roman"/>
                <a:cs typeface="Times New Roman"/>
              </a:rPr>
              <a:t>	</a:t>
            </a:r>
            <a:r>
              <a:rPr sz="1900" spc="-10" dirty="0">
                <a:solidFill>
                  <a:srgbClr val="272424"/>
                </a:solidFill>
                <a:latin typeface="Times New Roman"/>
                <a:cs typeface="Times New Roman"/>
              </a:rPr>
              <a:t>audit</a:t>
            </a:r>
            <a:r>
              <a:rPr sz="1900" dirty="0">
                <a:solidFill>
                  <a:srgbClr val="272424"/>
                </a:solidFill>
                <a:latin typeface="Times New Roman"/>
                <a:cs typeface="Times New Roman"/>
              </a:rPr>
              <a:t>	</a:t>
            </a:r>
            <a:r>
              <a:rPr sz="1900" spc="-20" dirty="0">
                <a:solidFill>
                  <a:srgbClr val="272424"/>
                </a:solidFill>
                <a:latin typeface="Times New Roman"/>
                <a:cs typeface="Times New Roman"/>
              </a:rPr>
              <a:t>(RFC</a:t>
            </a:r>
            <a:r>
              <a:rPr sz="1900" dirty="0">
                <a:solidFill>
                  <a:srgbClr val="272424"/>
                </a:solidFill>
                <a:latin typeface="Times New Roman"/>
                <a:cs typeface="Times New Roman"/>
              </a:rPr>
              <a:t>	</a:t>
            </a:r>
            <a:r>
              <a:rPr sz="1900" spc="-10" dirty="0">
                <a:solidFill>
                  <a:srgbClr val="272424"/>
                </a:solidFill>
                <a:latin typeface="Times New Roman"/>
                <a:cs typeface="Times New Roman"/>
              </a:rPr>
              <a:t>Editor,</a:t>
            </a:r>
            <a:r>
              <a:rPr sz="1900" dirty="0">
                <a:solidFill>
                  <a:srgbClr val="272424"/>
                </a:solidFill>
                <a:latin typeface="Times New Roman"/>
                <a:cs typeface="Times New Roman"/>
              </a:rPr>
              <a:t>	</a:t>
            </a:r>
            <a:r>
              <a:rPr sz="1900" spc="-10" dirty="0">
                <a:solidFill>
                  <a:srgbClr val="272424"/>
                </a:solidFill>
                <a:latin typeface="Times New Roman"/>
                <a:cs typeface="Times New Roman"/>
              </a:rPr>
              <a:t>2022).</a:t>
            </a:r>
            <a:r>
              <a:rPr sz="1900" dirty="0">
                <a:solidFill>
                  <a:srgbClr val="272424"/>
                </a:solidFill>
                <a:latin typeface="Times New Roman"/>
                <a:cs typeface="Times New Roman"/>
              </a:rPr>
              <a:t>	</a:t>
            </a:r>
            <a:r>
              <a:rPr sz="1900" spc="-10" dirty="0">
                <a:solidFill>
                  <a:srgbClr val="272424"/>
                </a:solidFill>
                <a:latin typeface="Times New Roman"/>
                <a:cs typeface="Times New Roman"/>
              </a:rPr>
              <a:t>(</a:t>
            </a:r>
            <a:r>
              <a:rPr sz="1900" u="heavy" spc="-10" dirty="0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  <a:latin typeface="Times New Roman"/>
                <a:cs typeface="Times New Roman"/>
              </a:rPr>
              <a:t>rfc-</a:t>
            </a:r>
            <a:r>
              <a:rPr sz="1900" spc="-10" dirty="0">
                <a:solidFill>
                  <a:srgbClr val="0562C1"/>
                </a:solidFill>
                <a:latin typeface="Times New Roman"/>
                <a:cs typeface="Times New Roman"/>
              </a:rPr>
              <a:t> </a:t>
            </a:r>
            <a:r>
              <a:rPr sz="1900" u="heavy" spc="-10" dirty="0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  <a:latin typeface="Times New Roman"/>
                <a:cs typeface="Times New Roman"/>
              </a:rPr>
              <a:t>editor.org</a:t>
            </a:r>
            <a:r>
              <a:rPr sz="1900" spc="-10" dirty="0">
                <a:solidFill>
                  <a:srgbClr val="272424"/>
                </a:solidFill>
                <a:latin typeface="Times New Roman"/>
                <a:cs typeface="Times New Roman"/>
              </a:rPr>
              <a:t>)</a:t>
            </a:r>
            <a:endParaRPr sz="1900">
              <a:latin typeface="Times New Roman"/>
              <a:cs typeface="Times New Roman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5184576" y="1631989"/>
            <a:ext cx="4261485" cy="6031865"/>
            <a:chOff x="5184576" y="1631989"/>
            <a:chExt cx="4261485" cy="6031865"/>
          </a:xfrm>
        </p:grpSpPr>
        <p:sp>
          <p:nvSpPr>
            <p:cNvPr id="17" name="object 17"/>
            <p:cNvSpPr/>
            <p:nvPr/>
          </p:nvSpPr>
          <p:spPr>
            <a:xfrm>
              <a:off x="5188386" y="1635799"/>
              <a:ext cx="4253865" cy="6024245"/>
            </a:xfrm>
            <a:custGeom>
              <a:avLst/>
              <a:gdLst/>
              <a:ahLst/>
              <a:cxnLst/>
              <a:rect l="l" t="t" r="r" b="b"/>
              <a:pathLst>
                <a:path w="4253865" h="6024245">
                  <a:moveTo>
                    <a:pt x="4166385" y="6024086"/>
                  </a:moveTo>
                  <a:lnTo>
                    <a:pt x="87241" y="6024086"/>
                  </a:lnTo>
                  <a:lnTo>
                    <a:pt x="78647" y="6023670"/>
                  </a:lnTo>
                  <a:lnTo>
                    <a:pt x="38763" y="6009396"/>
                  </a:lnTo>
                  <a:lnTo>
                    <a:pt x="10313" y="5978010"/>
                  </a:lnTo>
                  <a:lnTo>
                    <a:pt x="0" y="5936844"/>
                  </a:lnTo>
                  <a:lnTo>
                    <a:pt x="0" y="87241"/>
                  </a:lnTo>
                  <a:lnTo>
                    <a:pt x="10313" y="46074"/>
                  </a:lnTo>
                  <a:lnTo>
                    <a:pt x="38763" y="14689"/>
                  </a:lnTo>
                  <a:lnTo>
                    <a:pt x="78647" y="415"/>
                  </a:lnTo>
                  <a:lnTo>
                    <a:pt x="87241" y="0"/>
                  </a:lnTo>
                  <a:lnTo>
                    <a:pt x="4166385" y="0"/>
                  </a:lnTo>
                  <a:lnTo>
                    <a:pt x="4207552" y="10313"/>
                  </a:lnTo>
                  <a:lnTo>
                    <a:pt x="4238937" y="38763"/>
                  </a:lnTo>
                  <a:lnTo>
                    <a:pt x="4253211" y="78647"/>
                  </a:lnTo>
                  <a:lnTo>
                    <a:pt x="4253627" y="87241"/>
                  </a:lnTo>
                  <a:lnTo>
                    <a:pt x="4253627" y="5936844"/>
                  </a:lnTo>
                  <a:lnTo>
                    <a:pt x="4243313" y="5978010"/>
                  </a:lnTo>
                  <a:lnTo>
                    <a:pt x="4214863" y="6009396"/>
                  </a:lnTo>
                  <a:lnTo>
                    <a:pt x="4174979" y="6023670"/>
                  </a:lnTo>
                  <a:lnTo>
                    <a:pt x="4166385" y="6024086"/>
                  </a:lnTo>
                  <a:close/>
                </a:path>
              </a:pathLst>
            </a:custGeom>
            <a:solidFill>
              <a:srgbClr val="DADB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5188386" y="1635799"/>
              <a:ext cx="4253865" cy="6024245"/>
            </a:xfrm>
            <a:custGeom>
              <a:avLst/>
              <a:gdLst/>
              <a:ahLst/>
              <a:cxnLst/>
              <a:rect l="l" t="t" r="r" b="b"/>
              <a:pathLst>
                <a:path w="4253865" h="6024245">
                  <a:moveTo>
                    <a:pt x="0" y="87241"/>
                  </a:moveTo>
                  <a:lnTo>
                    <a:pt x="10313" y="46074"/>
                  </a:lnTo>
                  <a:lnTo>
                    <a:pt x="38763" y="14689"/>
                  </a:lnTo>
                  <a:lnTo>
                    <a:pt x="78647" y="415"/>
                  </a:lnTo>
                  <a:lnTo>
                    <a:pt x="87241" y="0"/>
                  </a:lnTo>
                  <a:lnTo>
                    <a:pt x="4166385" y="0"/>
                  </a:lnTo>
                  <a:lnTo>
                    <a:pt x="4207552" y="10313"/>
                  </a:lnTo>
                  <a:lnTo>
                    <a:pt x="4238937" y="38763"/>
                  </a:lnTo>
                  <a:lnTo>
                    <a:pt x="4253211" y="78647"/>
                  </a:lnTo>
                  <a:lnTo>
                    <a:pt x="4253627" y="87241"/>
                  </a:lnTo>
                  <a:lnTo>
                    <a:pt x="4253627" y="5936844"/>
                  </a:lnTo>
                  <a:lnTo>
                    <a:pt x="4243313" y="5978010"/>
                  </a:lnTo>
                  <a:lnTo>
                    <a:pt x="4214863" y="6009396"/>
                  </a:lnTo>
                  <a:lnTo>
                    <a:pt x="4174979" y="6023670"/>
                  </a:lnTo>
                  <a:lnTo>
                    <a:pt x="4166385" y="6024086"/>
                  </a:lnTo>
                  <a:lnTo>
                    <a:pt x="87241" y="6024086"/>
                  </a:lnTo>
                  <a:lnTo>
                    <a:pt x="46074" y="6013772"/>
                  </a:lnTo>
                  <a:lnTo>
                    <a:pt x="14689" y="5985321"/>
                  </a:lnTo>
                  <a:lnTo>
                    <a:pt x="415" y="5945438"/>
                  </a:lnTo>
                  <a:lnTo>
                    <a:pt x="0" y="5936844"/>
                  </a:lnTo>
                  <a:lnTo>
                    <a:pt x="0" y="87241"/>
                  </a:lnTo>
                  <a:close/>
                </a:path>
              </a:pathLst>
            </a:custGeom>
            <a:ln w="7620">
              <a:solidFill>
                <a:srgbClr val="C0C1D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5403651" y="1851064"/>
              <a:ext cx="623570" cy="623570"/>
            </a:xfrm>
            <a:custGeom>
              <a:avLst/>
              <a:gdLst/>
              <a:ahLst/>
              <a:cxnLst/>
              <a:rect l="l" t="t" r="r" b="b"/>
              <a:pathLst>
                <a:path w="623570" h="623569">
                  <a:moveTo>
                    <a:pt x="311586" y="623173"/>
                  </a:moveTo>
                  <a:lnTo>
                    <a:pt x="265885" y="619805"/>
                  </a:lnTo>
                  <a:lnTo>
                    <a:pt x="221136" y="609759"/>
                  </a:lnTo>
                  <a:lnTo>
                    <a:pt x="178348" y="593251"/>
                  </a:lnTo>
                  <a:lnTo>
                    <a:pt x="138478" y="570661"/>
                  </a:lnTo>
                  <a:lnTo>
                    <a:pt x="102350" y="542470"/>
                  </a:lnTo>
                  <a:lnTo>
                    <a:pt x="70724" y="509257"/>
                  </a:lnTo>
                  <a:lnTo>
                    <a:pt x="44318" y="471759"/>
                  </a:lnTo>
                  <a:lnTo>
                    <a:pt x="23718" y="430825"/>
                  </a:lnTo>
                  <a:lnTo>
                    <a:pt x="9340" y="387314"/>
                  </a:lnTo>
                  <a:lnTo>
                    <a:pt x="1496" y="342127"/>
                  </a:lnTo>
                  <a:lnTo>
                    <a:pt x="0" y="311586"/>
                  </a:lnTo>
                  <a:lnTo>
                    <a:pt x="374" y="296279"/>
                  </a:lnTo>
                  <a:lnTo>
                    <a:pt x="5987" y="250798"/>
                  </a:lnTo>
                  <a:lnTo>
                    <a:pt x="18205" y="206632"/>
                  </a:lnTo>
                  <a:lnTo>
                    <a:pt x="36788" y="164703"/>
                  </a:lnTo>
                  <a:lnTo>
                    <a:pt x="61327" y="125958"/>
                  </a:lnTo>
                  <a:lnTo>
                    <a:pt x="91261" y="91261"/>
                  </a:lnTo>
                  <a:lnTo>
                    <a:pt x="125958" y="61327"/>
                  </a:lnTo>
                  <a:lnTo>
                    <a:pt x="164703" y="36788"/>
                  </a:lnTo>
                  <a:lnTo>
                    <a:pt x="206632" y="18205"/>
                  </a:lnTo>
                  <a:lnTo>
                    <a:pt x="250798" y="5987"/>
                  </a:lnTo>
                  <a:lnTo>
                    <a:pt x="296279" y="374"/>
                  </a:lnTo>
                  <a:lnTo>
                    <a:pt x="311586" y="0"/>
                  </a:lnTo>
                  <a:lnTo>
                    <a:pt x="326893" y="374"/>
                  </a:lnTo>
                  <a:lnTo>
                    <a:pt x="372373" y="5987"/>
                  </a:lnTo>
                  <a:lnTo>
                    <a:pt x="416540" y="18205"/>
                  </a:lnTo>
                  <a:lnTo>
                    <a:pt x="458469" y="36788"/>
                  </a:lnTo>
                  <a:lnTo>
                    <a:pt x="497214" y="61327"/>
                  </a:lnTo>
                  <a:lnTo>
                    <a:pt x="531911" y="91261"/>
                  </a:lnTo>
                  <a:lnTo>
                    <a:pt x="561845" y="125958"/>
                  </a:lnTo>
                  <a:lnTo>
                    <a:pt x="586384" y="164703"/>
                  </a:lnTo>
                  <a:lnTo>
                    <a:pt x="604966" y="206632"/>
                  </a:lnTo>
                  <a:lnTo>
                    <a:pt x="617185" y="250798"/>
                  </a:lnTo>
                  <a:lnTo>
                    <a:pt x="622798" y="296279"/>
                  </a:lnTo>
                  <a:lnTo>
                    <a:pt x="623173" y="311586"/>
                  </a:lnTo>
                  <a:lnTo>
                    <a:pt x="622798" y="326893"/>
                  </a:lnTo>
                  <a:lnTo>
                    <a:pt x="617185" y="372373"/>
                  </a:lnTo>
                  <a:lnTo>
                    <a:pt x="604967" y="416540"/>
                  </a:lnTo>
                  <a:lnTo>
                    <a:pt x="586384" y="458469"/>
                  </a:lnTo>
                  <a:lnTo>
                    <a:pt x="561845" y="497214"/>
                  </a:lnTo>
                  <a:lnTo>
                    <a:pt x="531911" y="531911"/>
                  </a:lnTo>
                  <a:lnTo>
                    <a:pt x="497214" y="561845"/>
                  </a:lnTo>
                  <a:lnTo>
                    <a:pt x="458469" y="586384"/>
                  </a:lnTo>
                  <a:lnTo>
                    <a:pt x="416540" y="604966"/>
                  </a:lnTo>
                  <a:lnTo>
                    <a:pt x="372373" y="617185"/>
                  </a:lnTo>
                  <a:lnTo>
                    <a:pt x="326893" y="622798"/>
                  </a:lnTo>
                  <a:lnTo>
                    <a:pt x="311586" y="623173"/>
                  </a:lnTo>
                  <a:close/>
                </a:path>
              </a:pathLst>
            </a:custGeom>
            <a:solidFill>
              <a:srgbClr val="4850B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574982" y="1987391"/>
              <a:ext cx="280391" cy="350520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5390951" y="2643770"/>
            <a:ext cx="3406775" cy="688975"/>
          </a:xfrm>
          <a:prstGeom prst="rect">
            <a:avLst/>
          </a:prstGeom>
        </p:spPr>
        <p:txBody>
          <a:bodyPr vert="horz" wrap="square" lIns="0" tIns="36195" rIns="0" bIns="0" rtlCol="0">
            <a:spAutoFit/>
          </a:bodyPr>
          <a:lstStyle/>
          <a:p>
            <a:pPr marL="12700" marR="5080">
              <a:lnSpc>
                <a:spcPts val="2550"/>
              </a:lnSpc>
              <a:spcBef>
                <a:spcPts val="285"/>
              </a:spcBef>
            </a:pPr>
            <a:r>
              <a:rPr sz="2200" spc="-140" dirty="0">
                <a:solidFill>
                  <a:srgbClr val="272424"/>
                </a:solidFill>
                <a:latin typeface="Arial MT"/>
                <a:cs typeface="Arial MT"/>
              </a:rPr>
              <a:t>Data</a:t>
            </a:r>
            <a:r>
              <a:rPr sz="2200" spc="-85" dirty="0">
                <a:solidFill>
                  <a:srgbClr val="272424"/>
                </a:solidFill>
                <a:latin typeface="Arial MT"/>
                <a:cs typeface="Arial MT"/>
              </a:rPr>
              <a:t> </a:t>
            </a:r>
            <a:r>
              <a:rPr sz="2200" spc="-55" dirty="0">
                <a:solidFill>
                  <a:srgbClr val="272424"/>
                </a:solidFill>
                <a:latin typeface="Arial MT"/>
                <a:cs typeface="Arial MT"/>
              </a:rPr>
              <a:t>Minimisation</a:t>
            </a:r>
            <a:r>
              <a:rPr sz="2200" spc="-85" dirty="0">
                <a:solidFill>
                  <a:srgbClr val="272424"/>
                </a:solidFill>
                <a:latin typeface="Arial MT"/>
                <a:cs typeface="Arial MT"/>
              </a:rPr>
              <a:t> </a:t>
            </a:r>
            <a:r>
              <a:rPr sz="2200" spc="-250" dirty="0">
                <a:solidFill>
                  <a:srgbClr val="272424"/>
                </a:solidFill>
                <a:latin typeface="Arial MT"/>
                <a:cs typeface="Arial MT"/>
              </a:rPr>
              <a:t>(GDPR</a:t>
            </a:r>
            <a:r>
              <a:rPr sz="2200" spc="-80" dirty="0">
                <a:solidFill>
                  <a:srgbClr val="272424"/>
                </a:solidFill>
                <a:latin typeface="Arial MT"/>
                <a:cs typeface="Arial MT"/>
              </a:rPr>
              <a:t> </a:t>
            </a:r>
            <a:r>
              <a:rPr sz="2200" spc="-20" dirty="0">
                <a:solidFill>
                  <a:srgbClr val="272424"/>
                </a:solidFill>
                <a:latin typeface="Arial MT"/>
                <a:cs typeface="Arial MT"/>
              </a:rPr>
              <a:t>Art. </a:t>
            </a:r>
            <a:r>
              <a:rPr sz="2200" spc="-10" dirty="0">
                <a:solidFill>
                  <a:srgbClr val="272424"/>
                </a:solidFill>
                <a:latin typeface="Arial MT"/>
                <a:cs typeface="Arial MT"/>
              </a:rPr>
              <a:t>5(1)(c))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390951" y="3412049"/>
            <a:ext cx="384873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50000"/>
              </a:lnSpc>
              <a:spcBef>
                <a:spcPts val="100"/>
              </a:spcBef>
              <a:tabLst>
                <a:tab pos="514984" algn="l"/>
                <a:tab pos="790575" algn="l"/>
                <a:tab pos="1266190" algn="l"/>
                <a:tab pos="1624965" algn="l"/>
                <a:tab pos="2028825" algn="l"/>
                <a:tab pos="2109470" algn="l"/>
                <a:tab pos="2305685" algn="l"/>
                <a:tab pos="2549525" algn="l"/>
                <a:tab pos="3474085" algn="l"/>
                <a:tab pos="3677285" algn="l"/>
              </a:tabLst>
            </a:pPr>
            <a:r>
              <a:rPr sz="1600" spc="-25" dirty="0">
                <a:solidFill>
                  <a:srgbClr val="272424"/>
                </a:solidFill>
                <a:latin typeface="Times New Roman"/>
                <a:cs typeface="Times New Roman"/>
              </a:rPr>
              <a:t>The</a:t>
            </a:r>
            <a:r>
              <a:rPr sz="1600" dirty="0">
                <a:solidFill>
                  <a:srgbClr val="272424"/>
                </a:solidFill>
                <a:latin typeface="Times New Roman"/>
                <a:cs typeface="Times New Roman"/>
              </a:rPr>
              <a:t>	</a:t>
            </a:r>
            <a:r>
              <a:rPr sz="1600" spc="-10" dirty="0">
                <a:solidFill>
                  <a:srgbClr val="272424"/>
                </a:solidFill>
                <a:latin typeface="Times New Roman"/>
                <a:cs typeface="Times New Roman"/>
              </a:rPr>
              <a:t>system</a:t>
            </a:r>
            <a:r>
              <a:rPr sz="1600" dirty="0">
                <a:solidFill>
                  <a:srgbClr val="272424"/>
                </a:solidFill>
                <a:latin typeface="Times New Roman"/>
                <a:cs typeface="Times New Roman"/>
              </a:rPr>
              <a:t>	</a:t>
            </a:r>
            <a:r>
              <a:rPr sz="1600" spc="-10" dirty="0">
                <a:solidFill>
                  <a:srgbClr val="272424"/>
                </a:solidFill>
                <a:latin typeface="Times New Roman"/>
                <a:cs typeface="Times New Roman"/>
              </a:rPr>
              <a:t>applies</a:t>
            </a:r>
            <a:r>
              <a:rPr sz="1600" dirty="0">
                <a:solidFill>
                  <a:srgbClr val="272424"/>
                </a:solidFill>
                <a:latin typeface="Times New Roman"/>
                <a:cs typeface="Times New Roman"/>
              </a:rPr>
              <a:t>	</a:t>
            </a:r>
            <a:r>
              <a:rPr sz="1600" spc="-50" dirty="0">
                <a:solidFill>
                  <a:srgbClr val="272424"/>
                </a:solidFill>
                <a:latin typeface="Times New Roman"/>
                <a:cs typeface="Times New Roman"/>
              </a:rPr>
              <a:t>a</a:t>
            </a:r>
            <a:r>
              <a:rPr sz="1600" dirty="0">
                <a:solidFill>
                  <a:srgbClr val="272424"/>
                </a:solidFill>
                <a:latin typeface="Times New Roman"/>
                <a:cs typeface="Times New Roman"/>
              </a:rPr>
              <a:t>	</a:t>
            </a:r>
            <a:r>
              <a:rPr sz="1600" spc="-10" dirty="0">
                <a:solidFill>
                  <a:srgbClr val="272424"/>
                </a:solidFill>
                <a:latin typeface="Times New Roman"/>
                <a:cs typeface="Times New Roman"/>
              </a:rPr>
              <a:t>“negative-list”</a:t>
            </a:r>
            <a:r>
              <a:rPr sz="1600" dirty="0">
                <a:solidFill>
                  <a:srgbClr val="272424"/>
                </a:solidFill>
                <a:latin typeface="Times New Roman"/>
                <a:cs typeface="Times New Roman"/>
              </a:rPr>
              <a:t>	</a:t>
            </a:r>
            <a:r>
              <a:rPr sz="1600" spc="-25" dirty="0">
                <a:solidFill>
                  <a:srgbClr val="272424"/>
                </a:solidFill>
                <a:latin typeface="Times New Roman"/>
                <a:cs typeface="Times New Roman"/>
              </a:rPr>
              <a:t>to </a:t>
            </a:r>
            <a:r>
              <a:rPr sz="1600" spc="-10" dirty="0">
                <a:solidFill>
                  <a:srgbClr val="272424"/>
                </a:solidFill>
                <a:latin typeface="Times New Roman"/>
                <a:cs typeface="Times New Roman"/>
              </a:rPr>
              <a:t>exclude</a:t>
            </a:r>
            <a:r>
              <a:rPr sz="1600" dirty="0">
                <a:solidFill>
                  <a:srgbClr val="272424"/>
                </a:solidFill>
                <a:latin typeface="Times New Roman"/>
                <a:cs typeface="Times New Roman"/>
              </a:rPr>
              <a:t>	</a:t>
            </a:r>
            <a:r>
              <a:rPr sz="1600" spc="-10" dirty="0">
                <a:solidFill>
                  <a:srgbClr val="272424"/>
                </a:solidFill>
                <a:latin typeface="Times New Roman"/>
                <a:cs typeface="Times New Roman"/>
              </a:rPr>
              <a:t>personal</a:t>
            </a:r>
            <a:r>
              <a:rPr sz="1600" dirty="0">
                <a:solidFill>
                  <a:srgbClr val="272424"/>
                </a:solidFill>
                <a:latin typeface="Times New Roman"/>
                <a:cs typeface="Times New Roman"/>
              </a:rPr>
              <a:t>	</a:t>
            </a:r>
            <a:r>
              <a:rPr sz="1600" spc="-20" dirty="0">
                <a:solidFill>
                  <a:srgbClr val="272424"/>
                </a:solidFill>
                <a:latin typeface="Times New Roman"/>
                <a:cs typeface="Times New Roman"/>
              </a:rPr>
              <a:t>data</a:t>
            </a:r>
            <a:r>
              <a:rPr sz="1600" dirty="0">
                <a:solidFill>
                  <a:srgbClr val="272424"/>
                </a:solidFill>
                <a:latin typeface="Times New Roman"/>
                <a:cs typeface="Times New Roman"/>
              </a:rPr>
              <a:t>		</a:t>
            </a:r>
            <a:r>
              <a:rPr sz="1600" spc="-25" dirty="0">
                <a:solidFill>
                  <a:srgbClr val="272424"/>
                </a:solidFill>
                <a:latin typeface="Times New Roman"/>
                <a:cs typeface="Times New Roman"/>
              </a:rPr>
              <a:t>and</a:t>
            </a:r>
            <a:r>
              <a:rPr sz="1600" dirty="0">
                <a:solidFill>
                  <a:srgbClr val="272424"/>
                </a:solidFill>
                <a:latin typeface="Times New Roman"/>
                <a:cs typeface="Times New Roman"/>
              </a:rPr>
              <a:t>	</a:t>
            </a:r>
            <a:r>
              <a:rPr sz="1600" spc="-10" dirty="0">
                <a:solidFill>
                  <a:srgbClr val="272424"/>
                </a:solidFill>
                <a:latin typeface="Times New Roman"/>
                <a:cs typeface="Times New Roman"/>
              </a:rPr>
              <a:t>processes</a:t>
            </a:r>
            <a:r>
              <a:rPr sz="1600" dirty="0">
                <a:solidFill>
                  <a:srgbClr val="272424"/>
                </a:solidFill>
                <a:latin typeface="Times New Roman"/>
                <a:cs typeface="Times New Roman"/>
              </a:rPr>
              <a:t>	</a:t>
            </a:r>
            <a:r>
              <a:rPr sz="1600" spc="-20" dirty="0">
                <a:solidFill>
                  <a:srgbClr val="272424"/>
                </a:solidFill>
                <a:latin typeface="Times New Roman"/>
                <a:cs typeface="Times New Roman"/>
              </a:rPr>
              <a:t>only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390951" y="4143568"/>
            <a:ext cx="384873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50000"/>
              </a:lnSpc>
              <a:spcBef>
                <a:spcPts val="100"/>
              </a:spcBef>
              <a:tabLst>
                <a:tab pos="1006475" algn="l"/>
                <a:tab pos="1932939" algn="l"/>
                <a:tab pos="2447290" algn="l"/>
              </a:tabLst>
            </a:pPr>
            <a:r>
              <a:rPr sz="1600" dirty="0">
                <a:solidFill>
                  <a:srgbClr val="272424"/>
                </a:solidFill>
                <a:latin typeface="Times New Roman"/>
                <a:cs typeface="Times New Roman"/>
              </a:rPr>
              <a:t>bibliographic</a:t>
            </a:r>
            <a:r>
              <a:rPr sz="1600" spc="7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72424"/>
                </a:solidFill>
                <a:latin typeface="Times New Roman"/>
                <a:cs typeface="Times New Roman"/>
              </a:rPr>
              <a:t>fields</a:t>
            </a:r>
            <a:r>
              <a:rPr sz="1600" spc="7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72424"/>
                </a:solidFill>
                <a:latin typeface="Times New Roman"/>
                <a:cs typeface="Times New Roman"/>
              </a:rPr>
              <a:t>necessary</a:t>
            </a:r>
            <a:r>
              <a:rPr sz="1600" spc="7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72424"/>
                </a:solidFill>
                <a:latin typeface="Times New Roman"/>
                <a:cs typeface="Times New Roman"/>
              </a:rPr>
              <a:t>for</a:t>
            </a:r>
            <a:r>
              <a:rPr sz="1600" spc="7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272424"/>
                </a:solidFill>
                <a:latin typeface="Times New Roman"/>
                <a:cs typeface="Times New Roman"/>
              </a:rPr>
              <a:t>discovery— adequate,</a:t>
            </a:r>
            <a:r>
              <a:rPr sz="1600" dirty="0">
                <a:solidFill>
                  <a:srgbClr val="272424"/>
                </a:solidFill>
                <a:latin typeface="Times New Roman"/>
                <a:cs typeface="Times New Roman"/>
              </a:rPr>
              <a:t>	</a:t>
            </a:r>
            <a:r>
              <a:rPr sz="1600" spc="-10" dirty="0">
                <a:solidFill>
                  <a:srgbClr val="272424"/>
                </a:solidFill>
                <a:latin typeface="Times New Roman"/>
                <a:cs typeface="Times New Roman"/>
              </a:rPr>
              <a:t>relevant,</a:t>
            </a:r>
            <a:r>
              <a:rPr sz="1600" dirty="0">
                <a:solidFill>
                  <a:srgbClr val="272424"/>
                </a:solidFill>
                <a:latin typeface="Times New Roman"/>
                <a:cs typeface="Times New Roman"/>
              </a:rPr>
              <a:t>	</a:t>
            </a:r>
            <a:r>
              <a:rPr sz="1600" spc="-25" dirty="0">
                <a:solidFill>
                  <a:srgbClr val="272424"/>
                </a:solidFill>
                <a:latin typeface="Times New Roman"/>
                <a:cs typeface="Times New Roman"/>
              </a:rPr>
              <a:t>and</a:t>
            </a:r>
            <a:r>
              <a:rPr sz="1600" dirty="0">
                <a:solidFill>
                  <a:srgbClr val="272424"/>
                </a:solidFill>
                <a:latin typeface="Times New Roman"/>
                <a:cs typeface="Times New Roman"/>
              </a:rPr>
              <a:t>	</a:t>
            </a:r>
            <a:r>
              <a:rPr sz="1600" spc="-10" dirty="0">
                <a:solidFill>
                  <a:srgbClr val="272424"/>
                </a:solidFill>
                <a:latin typeface="Times New Roman"/>
                <a:cs typeface="Times New Roman"/>
              </a:rPr>
              <a:t>limited—thereby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390951" y="4997008"/>
            <a:ext cx="384873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rgbClr val="272424"/>
                </a:solidFill>
                <a:latin typeface="Times New Roman"/>
                <a:cs typeface="Times New Roman"/>
              </a:rPr>
              <a:t>satisfying</a:t>
            </a:r>
            <a:r>
              <a:rPr sz="1600" spc="28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272424"/>
                </a:solidFill>
                <a:latin typeface="Times New Roman"/>
                <a:cs typeface="Times New Roman"/>
              </a:rPr>
              <a:t>data-</a:t>
            </a:r>
            <a:r>
              <a:rPr sz="1600" dirty="0">
                <a:solidFill>
                  <a:srgbClr val="272424"/>
                </a:solidFill>
                <a:latin typeface="Times New Roman"/>
                <a:cs typeface="Times New Roman"/>
              </a:rPr>
              <a:t>minimisation</a:t>
            </a:r>
            <a:r>
              <a:rPr sz="1600" spc="28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72424"/>
                </a:solidFill>
                <a:latin typeface="Times New Roman"/>
                <a:cs typeface="Times New Roman"/>
              </a:rPr>
              <a:t>principles</a:t>
            </a:r>
            <a:r>
              <a:rPr sz="1600" spc="28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272424"/>
                </a:solidFill>
                <a:latin typeface="Times New Roman"/>
                <a:cs typeface="Times New Roman"/>
              </a:rPr>
              <a:t>(ICO,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390951" y="5240848"/>
            <a:ext cx="3848735" cy="1854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50000"/>
              </a:lnSpc>
              <a:spcBef>
                <a:spcPts val="100"/>
              </a:spcBef>
            </a:pPr>
            <a:r>
              <a:rPr sz="1600" dirty="0">
                <a:solidFill>
                  <a:srgbClr val="272424"/>
                </a:solidFill>
                <a:latin typeface="Times New Roman"/>
                <a:cs typeface="Times New Roman"/>
              </a:rPr>
              <a:t>2023).</a:t>
            </a:r>
            <a:r>
              <a:rPr sz="1600" spc="315" dirty="0">
                <a:solidFill>
                  <a:srgbClr val="272424"/>
                </a:solidFill>
                <a:latin typeface="Times New Roman"/>
                <a:cs typeface="Times New Roman"/>
              </a:rPr>
              <a:t>  </a:t>
            </a:r>
            <a:r>
              <a:rPr sz="1600" dirty="0">
                <a:solidFill>
                  <a:srgbClr val="272424"/>
                </a:solidFill>
                <a:latin typeface="Times New Roman"/>
                <a:cs typeface="Times New Roman"/>
              </a:rPr>
              <a:t>Cloud</a:t>
            </a:r>
            <a:r>
              <a:rPr sz="1600" spc="315" dirty="0">
                <a:solidFill>
                  <a:srgbClr val="272424"/>
                </a:solidFill>
                <a:latin typeface="Times New Roman"/>
                <a:cs typeface="Times New Roman"/>
              </a:rPr>
              <a:t>  </a:t>
            </a:r>
            <a:r>
              <a:rPr sz="1600" dirty="0">
                <a:solidFill>
                  <a:srgbClr val="272424"/>
                </a:solidFill>
                <a:latin typeface="Times New Roman"/>
                <a:cs typeface="Times New Roman"/>
              </a:rPr>
              <a:t>tokens</a:t>
            </a:r>
            <a:r>
              <a:rPr sz="1600" spc="315" dirty="0">
                <a:solidFill>
                  <a:srgbClr val="272424"/>
                </a:solidFill>
                <a:latin typeface="Times New Roman"/>
                <a:cs typeface="Times New Roman"/>
              </a:rPr>
              <a:t>  </a:t>
            </a:r>
            <a:r>
              <a:rPr sz="1600" dirty="0">
                <a:solidFill>
                  <a:srgbClr val="272424"/>
                </a:solidFill>
                <a:latin typeface="Times New Roman"/>
                <a:cs typeface="Times New Roman"/>
              </a:rPr>
              <a:t>follow</a:t>
            </a:r>
            <a:r>
              <a:rPr sz="1600" spc="315" dirty="0">
                <a:solidFill>
                  <a:srgbClr val="272424"/>
                </a:solidFill>
                <a:latin typeface="Times New Roman"/>
                <a:cs typeface="Times New Roman"/>
              </a:rPr>
              <a:t>  </a:t>
            </a:r>
            <a:r>
              <a:rPr sz="1600" dirty="0">
                <a:solidFill>
                  <a:srgbClr val="272424"/>
                </a:solidFill>
                <a:latin typeface="Times New Roman"/>
                <a:cs typeface="Times New Roman"/>
              </a:rPr>
              <a:t>OAuth</a:t>
            </a:r>
            <a:r>
              <a:rPr sz="1600" spc="320" dirty="0">
                <a:solidFill>
                  <a:srgbClr val="272424"/>
                </a:solidFill>
                <a:latin typeface="Times New Roman"/>
                <a:cs typeface="Times New Roman"/>
              </a:rPr>
              <a:t>  </a:t>
            </a:r>
            <a:r>
              <a:rPr sz="1600" spc="-25" dirty="0">
                <a:solidFill>
                  <a:srgbClr val="272424"/>
                </a:solidFill>
                <a:latin typeface="Times New Roman"/>
                <a:cs typeface="Times New Roman"/>
              </a:rPr>
              <a:t>2.0 </a:t>
            </a:r>
            <a:r>
              <a:rPr sz="1600" dirty="0">
                <a:solidFill>
                  <a:srgbClr val="272424"/>
                </a:solidFill>
                <a:latin typeface="Times New Roman"/>
                <a:cs typeface="Times New Roman"/>
              </a:rPr>
              <a:t>Security</a:t>
            </a:r>
            <a:r>
              <a:rPr sz="1600" spc="39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72424"/>
                </a:solidFill>
                <a:latin typeface="Times New Roman"/>
                <a:cs typeface="Times New Roman"/>
              </a:rPr>
              <a:t>Best</a:t>
            </a:r>
            <a:r>
              <a:rPr sz="1600" spc="40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72424"/>
                </a:solidFill>
                <a:latin typeface="Times New Roman"/>
                <a:cs typeface="Times New Roman"/>
              </a:rPr>
              <a:t>Current</a:t>
            </a:r>
            <a:r>
              <a:rPr sz="1600" spc="40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72424"/>
                </a:solidFill>
                <a:latin typeface="Times New Roman"/>
                <a:cs typeface="Times New Roman"/>
              </a:rPr>
              <a:t>Practice</a:t>
            </a:r>
            <a:r>
              <a:rPr sz="1600" spc="39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72424"/>
                </a:solidFill>
                <a:latin typeface="Times New Roman"/>
                <a:cs typeface="Times New Roman"/>
              </a:rPr>
              <a:t>(RFC</a:t>
            </a:r>
            <a:r>
              <a:rPr sz="1600" spc="40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272424"/>
                </a:solidFill>
                <a:latin typeface="Times New Roman"/>
                <a:cs typeface="Times New Roman"/>
              </a:rPr>
              <a:t>9700), </a:t>
            </a:r>
            <a:r>
              <a:rPr sz="1600" dirty="0">
                <a:solidFill>
                  <a:srgbClr val="272424"/>
                </a:solidFill>
                <a:latin typeface="Times New Roman"/>
                <a:cs typeface="Times New Roman"/>
              </a:rPr>
              <a:t>using</a:t>
            </a:r>
            <a:r>
              <a:rPr sz="1600" spc="6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272424"/>
                </a:solidFill>
                <a:latin typeface="Times New Roman"/>
                <a:cs typeface="Times New Roman"/>
              </a:rPr>
              <a:t>short-</a:t>
            </a:r>
            <a:r>
              <a:rPr sz="1600" dirty="0">
                <a:solidFill>
                  <a:srgbClr val="272424"/>
                </a:solidFill>
                <a:latin typeface="Times New Roman"/>
                <a:cs typeface="Times New Roman"/>
              </a:rPr>
              <a:t>lived</a:t>
            </a:r>
            <a:r>
              <a:rPr sz="1600" spc="6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72424"/>
                </a:solidFill>
                <a:latin typeface="Times New Roman"/>
                <a:cs typeface="Times New Roman"/>
              </a:rPr>
              <a:t>credentials</a:t>
            </a:r>
            <a:r>
              <a:rPr sz="1600" spc="6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72424"/>
                </a:solidFill>
                <a:latin typeface="Times New Roman"/>
                <a:cs typeface="Times New Roman"/>
              </a:rPr>
              <a:t>and</a:t>
            </a:r>
            <a:r>
              <a:rPr sz="1600" spc="6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72424"/>
                </a:solidFill>
                <a:latin typeface="Times New Roman"/>
                <a:cs typeface="Times New Roman"/>
              </a:rPr>
              <a:t>PKCE</a:t>
            </a:r>
            <a:r>
              <a:rPr sz="1600" spc="6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272424"/>
                </a:solidFill>
                <a:latin typeface="Times New Roman"/>
                <a:cs typeface="Times New Roman"/>
              </a:rPr>
              <a:t>where </a:t>
            </a:r>
            <a:r>
              <a:rPr sz="1600" dirty="0">
                <a:solidFill>
                  <a:srgbClr val="272424"/>
                </a:solidFill>
                <a:latin typeface="Times New Roman"/>
                <a:cs typeface="Times New Roman"/>
              </a:rPr>
              <a:t>applicable</a:t>
            </a:r>
            <a:r>
              <a:rPr sz="1600" spc="35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72424"/>
                </a:solidFill>
                <a:latin typeface="Times New Roman"/>
                <a:cs typeface="Times New Roman"/>
              </a:rPr>
              <a:t>(IETF,</a:t>
            </a:r>
            <a:r>
              <a:rPr sz="1600" spc="36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72424"/>
                </a:solidFill>
                <a:latin typeface="Times New Roman"/>
                <a:cs typeface="Times New Roman"/>
              </a:rPr>
              <a:t>2025).</a:t>
            </a:r>
            <a:r>
              <a:rPr sz="1600" spc="35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72424"/>
                </a:solidFill>
                <a:latin typeface="Times New Roman"/>
                <a:cs typeface="Times New Roman"/>
              </a:rPr>
              <a:t>(ICO,</a:t>
            </a:r>
            <a:r>
              <a:rPr sz="1600" spc="36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72424"/>
                </a:solidFill>
                <a:latin typeface="Times New Roman"/>
                <a:cs typeface="Times New Roman"/>
              </a:rPr>
              <a:t>2023;</a:t>
            </a:r>
            <a:r>
              <a:rPr sz="1600" spc="35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272424"/>
                </a:solidFill>
                <a:latin typeface="Times New Roman"/>
                <a:cs typeface="Times New Roman"/>
              </a:rPr>
              <a:t>IETF,</a:t>
            </a:r>
            <a:endParaRPr sz="1600">
              <a:latin typeface="Times New Roman"/>
              <a:cs typeface="Times New Roman"/>
            </a:endParaRPr>
          </a:p>
          <a:p>
            <a:pPr marL="12700" algn="just">
              <a:lnSpc>
                <a:spcPct val="100000"/>
              </a:lnSpc>
              <a:spcBef>
                <a:spcPts val="960"/>
              </a:spcBef>
            </a:pPr>
            <a:r>
              <a:rPr sz="1600" dirty="0">
                <a:solidFill>
                  <a:srgbClr val="272424"/>
                </a:solidFill>
                <a:latin typeface="Times New Roman"/>
                <a:cs typeface="Times New Roman"/>
              </a:rPr>
              <a:t>2025).</a:t>
            </a:r>
            <a:r>
              <a:rPr sz="1600" spc="-4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272424"/>
                </a:solidFill>
                <a:latin typeface="Times New Roman"/>
                <a:cs typeface="Times New Roman"/>
              </a:rPr>
              <a:t>(</a:t>
            </a:r>
            <a:r>
              <a:rPr sz="1600" u="sng" spc="-10" dirty="0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  <a:latin typeface="Times New Roman"/>
                <a:cs typeface="Times New Roman"/>
              </a:rPr>
              <a:t>ico.org.uk</a:t>
            </a:r>
            <a:r>
              <a:rPr sz="1600" spc="-10" dirty="0">
                <a:solidFill>
                  <a:srgbClr val="272424"/>
                </a:solidFill>
                <a:latin typeface="Times New Roman"/>
                <a:cs typeface="Times New Roman"/>
              </a:rPr>
              <a:t>)</a:t>
            </a:r>
            <a:endParaRPr sz="1600">
              <a:latin typeface="Times New Roman"/>
              <a:cs typeface="Times New Roman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9645848" y="1631989"/>
            <a:ext cx="4261485" cy="6031865"/>
            <a:chOff x="9645848" y="1631989"/>
            <a:chExt cx="4261485" cy="6031865"/>
          </a:xfrm>
        </p:grpSpPr>
        <p:sp>
          <p:nvSpPr>
            <p:cNvPr id="27" name="object 27"/>
            <p:cNvSpPr/>
            <p:nvPr/>
          </p:nvSpPr>
          <p:spPr>
            <a:xfrm>
              <a:off x="9649658" y="1635799"/>
              <a:ext cx="4253865" cy="6024245"/>
            </a:xfrm>
            <a:custGeom>
              <a:avLst/>
              <a:gdLst/>
              <a:ahLst/>
              <a:cxnLst/>
              <a:rect l="l" t="t" r="r" b="b"/>
              <a:pathLst>
                <a:path w="4253865" h="6024245">
                  <a:moveTo>
                    <a:pt x="4166385" y="6024086"/>
                  </a:moveTo>
                  <a:lnTo>
                    <a:pt x="87241" y="6024086"/>
                  </a:lnTo>
                  <a:lnTo>
                    <a:pt x="78647" y="6023670"/>
                  </a:lnTo>
                  <a:lnTo>
                    <a:pt x="38763" y="6009396"/>
                  </a:lnTo>
                  <a:lnTo>
                    <a:pt x="10313" y="5978010"/>
                  </a:lnTo>
                  <a:lnTo>
                    <a:pt x="0" y="5936844"/>
                  </a:lnTo>
                  <a:lnTo>
                    <a:pt x="0" y="87241"/>
                  </a:lnTo>
                  <a:lnTo>
                    <a:pt x="10313" y="46074"/>
                  </a:lnTo>
                  <a:lnTo>
                    <a:pt x="38763" y="14689"/>
                  </a:lnTo>
                  <a:lnTo>
                    <a:pt x="78647" y="415"/>
                  </a:lnTo>
                  <a:lnTo>
                    <a:pt x="87241" y="0"/>
                  </a:lnTo>
                  <a:lnTo>
                    <a:pt x="4166385" y="0"/>
                  </a:lnTo>
                  <a:lnTo>
                    <a:pt x="4207552" y="10313"/>
                  </a:lnTo>
                  <a:lnTo>
                    <a:pt x="4238937" y="38763"/>
                  </a:lnTo>
                  <a:lnTo>
                    <a:pt x="4253211" y="78647"/>
                  </a:lnTo>
                  <a:lnTo>
                    <a:pt x="4253627" y="87241"/>
                  </a:lnTo>
                  <a:lnTo>
                    <a:pt x="4253627" y="5936844"/>
                  </a:lnTo>
                  <a:lnTo>
                    <a:pt x="4243313" y="5978010"/>
                  </a:lnTo>
                  <a:lnTo>
                    <a:pt x="4214863" y="6009396"/>
                  </a:lnTo>
                  <a:lnTo>
                    <a:pt x="4174979" y="6023670"/>
                  </a:lnTo>
                  <a:lnTo>
                    <a:pt x="4166385" y="6024086"/>
                  </a:lnTo>
                  <a:close/>
                </a:path>
              </a:pathLst>
            </a:custGeom>
            <a:solidFill>
              <a:srgbClr val="DADB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9649658" y="1635799"/>
              <a:ext cx="4253865" cy="6024245"/>
            </a:xfrm>
            <a:custGeom>
              <a:avLst/>
              <a:gdLst/>
              <a:ahLst/>
              <a:cxnLst/>
              <a:rect l="l" t="t" r="r" b="b"/>
              <a:pathLst>
                <a:path w="4253865" h="6024245">
                  <a:moveTo>
                    <a:pt x="0" y="87241"/>
                  </a:moveTo>
                  <a:lnTo>
                    <a:pt x="10313" y="46074"/>
                  </a:lnTo>
                  <a:lnTo>
                    <a:pt x="38763" y="14689"/>
                  </a:lnTo>
                  <a:lnTo>
                    <a:pt x="78647" y="415"/>
                  </a:lnTo>
                  <a:lnTo>
                    <a:pt x="87241" y="0"/>
                  </a:lnTo>
                  <a:lnTo>
                    <a:pt x="4166385" y="0"/>
                  </a:lnTo>
                  <a:lnTo>
                    <a:pt x="4207552" y="10313"/>
                  </a:lnTo>
                  <a:lnTo>
                    <a:pt x="4238937" y="38763"/>
                  </a:lnTo>
                  <a:lnTo>
                    <a:pt x="4253211" y="78647"/>
                  </a:lnTo>
                  <a:lnTo>
                    <a:pt x="4253627" y="87241"/>
                  </a:lnTo>
                  <a:lnTo>
                    <a:pt x="4253627" y="5936844"/>
                  </a:lnTo>
                  <a:lnTo>
                    <a:pt x="4243313" y="5978010"/>
                  </a:lnTo>
                  <a:lnTo>
                    <a:pt x="4214863" y="6009396"/>
                  </a:lnTo>
                  <a:lnTo>
                    <a:pt x="4174979" y="6023670"/>
                  </a:lnTo>
                  <a:lnTo>
                    <a:pt x="4166385" y="6024086"/>
                  </a:lnTo>
                  <a:lnTo>
                    <a:pt x="87241" y="6024086"/>
                  </a:lnTo>
                  <a:lnTo>
                    <a:pt x="46074" y="6013772"/>
                  </a:lnTo>
                  <a:lnTo>
                    <a:pt x="14689" y="5985321"/>
                  </a:lnTo>
                  <a:lnTo>
                    <a:pt x="415" y="5945438"/>
                  </a:lnTo>
                  <a:lnTo>
                    <a:pt x="0" y="5936844"/>
                  </a:lnTo>
                  <a:lnTo>
                    <a:pt x="0" y="87241"/>
                  </a:lnTo>
                  <a:close/>
                </a:path>
              </a:pathLst>
            </a:custGeom>
            <a:ln w="7620">
              <a:solidFill>
                <a:srgbClr val="C0C1D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9864922" y="1851064"/>
              <a:ext cx="623570" cy="623570"/>
            </a:xfrm>
            <a:custGeom>
              <a:avLst/>
              <a:gdLst/>
              <a:ahLst/>
              <a:cxnLst/>
              <a:rect l="l" t="t" r="r" b="b"/>
              <a:pathLst>
                <a:path w="623570" h="623569">
                  <a:moveTo>
                    <a:pt x="311586" y="623173"/>
                  </a:moveTo>
                  <a:lnTo>
                    <a:pt x="265885" y="619805"/>
                  </a:lnTo>
                  <a:lnTo>
                    <a:pt x="221136" y="609759"/>
                  </a:lnTo>
                  <a:lnTo>
                    <a:pt x="178348" y="593251"/>
                  </a:lnTo>
                  <a:lnTo>
                    <a:pt x="138478" y="570661"/>
                  </a:lnTo>
                  <a:lnTo>
                    <a:pt x="102350" y="542470"/>
                  </a:lnTo>
                  <a:lnTo>
                    <a:pt x="70724" y="509257"/>
                  </a:lnTo>
                  <a:lnTo>
                    <a:pt x="44318" y="471759"/>
                  </a:lnTo>
                  <a:lnTo>
                    <a:pt x="23718" y="430825"/>
                  </a:lnTo>
                  <a:lnTo>
                    <a:pt x="9340" y="387314"/>
                  </a:lnTo>
                  <a:lnTo>
                    <a:pt x="1496" y="342127"/>
                  </a:lnTo>
                  <a:lnTo>
                    <a:pt x="0" y="311586"/>
                  </a:lnTo>
                  <a:lnTo>
                    <a:pt x="374" y="296279"/>
                  </a:lnTo>
                  <a:lnTo>
                    <a:pt x="5987" y="250798"/>
                  </a:lnTo>
                  <a:lnTo>
                    <a:pt x="18205" y="206632"/>
                  </a:lnTo>
                  <a:lnTo>
                    <a:pt x="36788" y="164703"/>
                  </a:lnTo>
                  <a:lnTo>
                    <a:pt x="61327" y="125958"/>
                  </a:lnTo>
                  <a:lnTo>
                    <a:pt x="91261" y="91261"/>
                  </a:lnTo>
                  <a:lnTo>
                    <a:pt x="125958" y="61327"/>
                  </a:lnTo>
                  <a:lnTo>
                    <a:pt x="164703" y="36788"/>
                  </a:lnTo>
                  <a:lnTo>
                    <a:pt x="206632" y="18205"/>
                  </a:lnTo>
                  <a:lnTo>
                    <a:pt x="250798" y="5987"/>
                  </a:lnTo>
                  <a:lnTo>
                    <a:pt x="296279" y="374"/>
                  </a:lnTo>
                  <a:lnTo>
                    <a:pt x="311586" y="0"/>
                  </a:lnTo>
                  <a:lnTo>
                    <a:pt x="326893" y="374"/>
                  </a:lnTo>
                  <a:lnTo>
                    <a:pt x="372373" y="5987"/>
                  </a:lnTo>
                  <a:lnTo>
                    <a:pt x="416540" y="18205"/>
                  </a:lnTo>
                  <a:lnTo>
                    <a:pt x="458469" y="36788"/>
                  </a:lnTo>
                  <a:lnTo>
                    <a:pt x="497214" y="61327"/>
                  </a:lnTo>
                  <a:lnTo>
                    <a:pt x="531911" y="91261"/>
                  </a:lnTo>
                  <a:lnTo>
                    <a:pt x="561845" y="125958"/>
                  </a:lnTo>
                  <a:lnTo>
                    <a:pt x="586384" y="164703"/>
                  </a:lnTo>
                  <a:lnTo>
                    <a:pt x="604966" y="206632"/>
                  </a:lnTo>
                  <a:lnTo>
                    <a:pt x="617185" y="250798"/>
                  </a:lnTo>
                  <a:lnTo>
                    <a:pt x="622798" y="296279"/>
                  </a:lnTo>
                  <a:lnTo>
                    <a:pt x="623173" y="311586"/>
                  </a:lnTo>
                  <a:lnTo>
                    <a:pt x="622798" y="326893"/>
                  </a:lnTo>
                  <a:lnTo>
                    <a:pt x="617185" y="372373"/>
                  </a:lnTo>
                  <a:lnTo>
                    <a:pt x="604967" y="416540"/>
                  </a:lnTo>
                  <a:lnTo>
                    <a:pt x="586384" y="458469"/>
                  </a:lnTo>
                  <a:lnTo>
                    <a:pt x="561845" y="497214"/>
                  </a:lnTo>
                  <a:lnTo>
                    <a:pt x="531911" y="531911"/>
                  </a:lnTo>
                  <a:lnTo>
                    <a:pt x="497214" y="561845"/>
                  </a:lnTo>
                  <a:lnTo>
                    <a:pt x="458469" y="586384"/>
                  </a:lnTo>
                  <a:lnTo>
                    <a:pt x="416540" y="604966"/>
                  </a:lnTo>
                  <a:lnTo>
                    <a:pt x="372373" y="617185"/>
                  </a:lnTo>
                  <a:lnTo>
                    <a:pt x="326893" y="622798"/>
                  </a:lnTo>
                  <a:lnTo>
                    <a:pt x="311586" y="623173"/>
                  </a:lnTo>
                  <a:close/>
                </a:path>
              </a:pathLst>
            </a:custGeom>
            <a:solidFill>
              <a:srgbClr val="4850B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036254" y="1987391"/>
              <a:ext cx="280391" cy="350520"/>
            </a:xfrm>
            <a:prstGeom prst="rect">
              <a:avLst/>
            </a:prstGeom>
          </p:spPr>
        </p:pic>
      </p:grpSp>
      <p:sp>
        <p:nvSpPr>
          <p:cNvPr id="31" name="object 31"/>
          <p:cNvSpPr txBox="1"/>
          <p:nvPr/>
        </p:nvSpPr>
        <p:spPr>
          <a:xfrm>
            <a:off x="9852222" y="2643770"/>
            <a:ext cx="2186305" cy="3651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200" spc="-100" dirty="0">
                <a:solidFill>
                  <a:srgbClr val="272424"/>
                </a:solidFill>
                <a:latin typeface="Arial MT"/>
                <a:cs typeface="Arial MT"/>
              </a:rPr>
              <a:t>Academic</a:t>
            </a:r>
            <a:r>
              <a:rPr sz="2200" spc="-90" dirty="0">
                <a:solidFill>
                  <a:srgbClr val="272424"/>
                </a:solidFill>
                <a:latin typeface="Arial MT"/>
                <a:cs typeface="Arial MT"/>
              </a:rPr>
              <a:t> </a:t>
            </a:r>
            <a:r>
              <a:rPr sz="2200" spc="-25" dirty="0">
                <a:solidFill>
                  <a:srgbClr val="272424"/>
                </a:solidFill>
                <a:latin typeface="Arial MT"/>
                <a:cs typeface="Arial MT"/>
              </a:rPr>
              <a:t>Integrity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9852222" y="3079783"/>
            <a:ext cx="3848735" cy="2311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50000"/>
              </a:lnSpc>
              <a:spcBef>
                <a:spcPts val="100"/>
              </a:spcBef>
            </a:pPr>
            <a:r>
              <a:rPr sz="2000" dirty="0">
                <a:solidFill>
                  <a:srgbClr val="272424"/>
                </a:solidFill>
                <a:latin typeface="Times New Roman"/>
                <a:cs typeface="Times New Roman"/>
              </a:rPr>
              <a:t>Each</a:t>
            </a:r>
            <a:r>
              <a:rPr sz="2000" spc="75" dirty="0">
                <a:solidFill>
                  <a:srgbClr val="272424"/>
                </a:solidFill>
                <a:latin typeface="Times New Roman"/>
                <a:cs typeface="Times New Roman"/>
              </a:rPr>
              <a:t>  </a:t>
            </a:r>
            <a:r>
              <a:rPr sz="2000" dirty="0">
                <a:solidFill>
                  <a:srgbClr val="272424"/>
                </a:solidFill>
                <a:latin typeface="Times New Roman"/>
                <a:cs typeface="Times New Roman"/>
              </a:rPr>
              <a:t>artefact</a:t>
            </a:r>
            <a:r>
              <a:rPr sz="2000" spc="80" dirty="0">
                <a:solidFill>
                  <a:srgbClr val="272424"/>
                </a:solidFill>
                <a:latin typeface="Times New Roman"/>
                <a:cs typeface="Times New Roman"/>
              </a:rPr>
              <a:t>  </a:t>
            </a:r>
            <a:r>
              <a:rPr sz="2000" dirty="0">
                <a:solidFill>
                  <a:srgbClr val="272424"/>
                </a:solidFill>
                <a:latin typeface="Times New Roman"/>
                <a:cs typeface="Times New Roman"/>
              </a:rPr>
              <a:t>carries</a:t>
            </a:r>
            <a:r>
              <a:rPr sz="2000" spc="75" dirty="0">
                <a:solidFill>
                  <a:srgbClr val="272424"/>
                </a:solidFill>
                <a:latin typeface="Times New Roman"/>
                <a:cs typeface="Times New Roman"/>
              </a:rPr>
              <a:t>  </a:t>
            </a:r>
            <a:r>
              <a:rPr sz="2000" dirty="0">
                <a:solidFill>
                  <a:srgbClr val="272424"/>
                </a:solidFill>
                <a:latin typeface="Times New Roman"/>
                <a:cs typeface="Times New Roman"/>
              </a:rPr>
              <a:t>a</a:t>
            </a:r>
            <a:r>
              <a:rPr sz="2000" spc="80" dirty="0">
                <a:solidFill>
                  <a:srgbClr val="272424"/>
                </a:solidFill>
                <a:latin typeface="Times New Roman"/>
                <a:cs typeface="Times New Roman"/>
              </a:rPr>
              <a:t>  </a:t>
            </a:r>
            <a:r>
              <a:rPr sz="2000" spc="-10" dirty="0">
                <a:solidFill>
                  <a:srgbClr val="272424"/>
                </a:solidFill>
                <a:latin typeface="Times New Roman"/>
                <a:cs typeface="Times New Roman"/>
              </a:rPr>
              <a:t>provenance </a:t>
            </a:r>
            <a:r>
              <a:rPr sz="2000" dirty="0">
                <a:solidFill>
                  <a:srgbClr val="272424"/>
                </a:solidFill>
                <a:latin typeface="Times New Roman"/>
                <a:cs typeface="Times New Roman"/>
              </a:rPr>
              <a:t>bundle</a:t>
            </a:r>
            <a:r>
              <a:rPr sz="2000" spc="35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72424"/>
                </a:solidFill>
                <a:latin typeface="Times New Roman"/>
                <a:cs typeface="Times New Roman"/>
              </a:rPr>
              <a:t>(task-id,</a:t>
            </a:r>
            <a:r>
              <a:rPr sz="2000" spc="35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72424"/>
                </a:solidFill>
                <a:latin typeface="Times New Roman"/>
                <a:cs typeface="Times New Roman"/>
              </a:rPr>
              <a:t>timestamps,</a:t>
            </a:r>
            <a:r>
              <a:rPr sz="2000" spc="35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272424"/>
                </a:solidFill>
                <a:latin typeface="Times New Roman"/>
                <a:cs typeface="Times New Roman"/>
              </a:rPr>
              <a:t>content </a:t>
            </a:r>
            <a:r>
              <a:rPr sz="2000" dirty="0">
                <a:solidFill>
                  <a:srgbClr val="272424"/>
                </a:solidFill>
                <a:latin typeface="Times New Roman"/>
                <a:cs typeface="Times New Roman"/>
              </a:rPr>
              <a:t>hashes,</a:t>
            </a:r>
            <a:r>
              <a:rPr sz="2000" spc="33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72424"/>
                </a:solidFill>
                <a:latin typeface="Times New Roman"/>
                <a:cs typeface="Times New Roman"/>
              </a:rPr>
              <a:t>source</a:t>
            </a:r>
            <a:r>
              <a:rPr sz="2000" spc="33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72424"/>
                </a:solidFill>
                <a:latin typeface="Times New Roman"/>
                <a:cs typeface="Times New Roman"/>
              </a:rPr>
              <a:t>URIs).</a:t>
            </a:r>
            <a:r>
              <a:rPr sz="2000" spc="33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72424"/>
                </a:solidFill>
                <a:latin typeface="Times New Roman"/>
                <a:cs typeface="Times New Roman"/>
              </a:rPr>
              <a:t>This</a:t>
            </a:r>
            <a:r>
              <a:rPr sz="2000" spc="33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272424"/>
                </a:solidFill>
                <a:latin typeface="Times New Roman"/>
                <a:cs typeface="Times New Roman"/>
              </a:rPr>
              <a:t>supports </a:t>
            </a:r>
            <a:r>
              <a:rPr sz="2000" dirty="0">
                <a:solidFill>
                  <a:srgbClr val="272424"/>
                </a:solidFill>
                <a:latin typeface="Times New Roman"/>
                <a:cs typeface="Times New Roman"/>
              </a:rPr>
              <a:t>reproducibility</a:t>
            </a:r>
            <a:r>
              <a:rPr sz="2000" spc="11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72424"/>
                </a:solidFill>
                <a:latin typeface="Times New Roman"/>
                <a:cs typeface="Times New Roman"/>
              </a:rPr>
              <a:t>for</a:t>
            </a:r>
            <a:r>
              <a:rPr sz="2000" spc="11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72424"/>
                </a:solidFill>
                <a:latin typeface="Times New Roman"/>
                <a:cs typeface="Times New Roman"/>
              </a:rPr>
              <a:t>seminars</a:t>
            </a:r>
            <a:r>
              <a:rPr sz="2000" spc="11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72424"/>
                </a:solidFill>
                <a:latin typeface="Times New Roman"/>
                <a:cs typeface="Times New Roman"/>
              </a:rPr>
              <a:t>and</a:t>
            </a:r>
            <a:r>
              <a:rPr sz="2000" spc="11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2000" spc="-20" dirty="0">
                <a:solidFill>
                  <a:srgbClr val="272424"/>
                </a:solidFill>
                <a:latin typeface="Times New Roman"/>
                <a:cs typeface="Times New Roman"/>
              </a:rPr>
              <a:t>viva </a:t>
            </a:r>
            <a:r>
              <a:rPr sz="2000" dirty="0">
                <a:solidFill>
                  <a:srgbClr val="272424"/>
                </a:solidFill>
                <a:latin typeface="Times New Roman"/>
                <a:cs typeface="Times New Roman"/>
              </a:rPr>
              <a:t>and</a:t>
            </a:r>
            <a:r>
              <a:rPr sz="2000" spc="80" dirty="0">
                <a:solidFill>
                  <a:srgbClr val="272424"/>
                </a:solidFill>
                <a:latin typeface="Times New Roman"/>
                <a:cs typeface="Times New Roman"/>
              </a:rPr>
              <a:t>  </a:t>
            </a:r>
            <a:r>
              <a:rPr sz="2000" dirty="0">
                <a:solidFill>
                  <a:srgbClr val="272424"/>
                </a:solidFill>
                <a:latin typeface="Times New Roman"/>
                <a:cs typeface="Times New Roman"/>
              </a:rPr>
              <a:t>protects</a:t>
            </a:r>
            <a:r>
              <a:rPr sz="2000" spc="85" dirty="0">
                <a:solidFill>
                  <a:srgbClr val="272424"/>
                </a:solidFill>
                <a:latin typeface="Times New Roman"/>
                <a:cs typeface="Times New Roman"/>
              </a:rPr>
              <a:t>  </a:t>
            </a:r>
            <a:r>
              <a:rPr sz="2000" dirty="0">
                <a:solidFill>
                  <a:srgbClr val="272424"/>
                </a:solidFill>
                <a:latin typeface="Times New Roman"/>
                <a:cs typeface="Times New Roman"/>
              </a:rPr>
              <a:t>against</a:t>
            </a:r>
            <a:r>
              <a:rPr sz="2000" spc="80" dirty="0">
                <a:solidFill>
                  <a:srgbClr val="272424"/>
                </a:solidFill>
                <a:latin typeface="Times New Roman"/>
                <a:cs typeface="Times New Roman"/>
              </a:rPr>
              <a:t>  </a:t>
            </a:r>
            <a:r>
              <a:rPr sz="2000" dirty="0">
                <a:solidFill>
                  <a:srgbClr val="272424"/>
                </a:solidFill>
                <a:latin typeface="Times New Roman"/>
                <a:cs typeface="Times New Roman"/>
              </a:rPr>
              <a:t>integrity</a:t>
            </a:r>
            <a:r>
              <a:rPr sz="2000" spc="85" dirty="0">
                <a:solidFill>
                  <a:srgbClr val="272424"/>
                </a:solidFill>
                <a:latin typeface="Times New Roman"/>
                <a:cs typeface="Times New Roman"/>
              </a:rPr>
              <a:t>  </a:t>
            </a:r>
            <a:r>
              <a:rPr sz="2000" spc="-10" dirty="0">
                <a:solidFill>
                  <a:srgbClr val="272424"/>
                </a:solidFill>
                <a:latin typeface="Times New Roman"/>
                <a:cs typeface="Times New Roman"/>
              </a:rPr>
              <a:t>risks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9852222" y="5365784"/>
            <a:ext cx="3848735" cy="1397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50000"/>
              </a:lnSpc>
              <a:spcBef>
                <a:spcPts val="100"/>
              </a:spcBef>
            </a:pPr>
            <a:r>
              <a:rPr sz="2000" dirty="0">
                <a:solidFill>
                  <a:srgbClr val="272424"/>
                </a:solidFill>
                <a:latin typeface="Times New Roman"/>
                <a:cs typeface="Times New Roman"/>
              </a:rPr>
              <a:t>amidst</a:t>
            </a:r>
            <a:r>
              <a:rPr sz="2000" spc="190" dirty="0">
                <a:solidFill>
                  <a:srgbClr val="272424"/>
                </a:solidFill>
                <a:latin typeface="Times New Roman"/>
                <a:cs typeface="Times New Roman"/>
              </a:rPr>
              <a:t>  </a:t>
            </a:r>
            <a:r>
              <a:rPr sz="2000" dirty="0">
                <a:solidFill>
                  <a:srgbClr val="272424"/>
                </a:solidFill>
                <a:latin typeface="Times New Roman"/>
                <a:cs typeface="Times New Roman"/>
              </a:rPr>
              <a:t>reported</a:t>
            </a:r>
            <a:r>
              <a:rPr sz="2000" spc="195" dirty="0">
                <a:solidFill>
                  <a:srgbClr val="272424"/>
                </a:solidFill>
                <a:latin typeface="Times New Roman"/>
                <a:cs typeface="Times New Roman"/>
              </a:rPr>
              <a:t>  </a:t>
            </a:r>
            <a:r>
              <a:rPr sz="2000" dirty="0">
                <a:solidFill>
                  <a:srgbClr val="272424"/>
                </a:solidFill>
                <a:latin typeface="Times New Roman"/>
                <a:cs typeface="Times New Roman"/>
              </a:rPr>
              <a:t>increases</a:t>
            </a:r>
            <a:r>
              <a:rPr sz="2000" spc="190" dirty="0">
                <a:solidFill>
                  <a:srgbClr val="272424"/>
                </a:solidFill>
                <a:latin typeface="Times New Roman"/>
                <a:cs typeface="Times New Roman"/>
              </a:rPr>
              <a:t>  </a:t>
            </a:r>
            <a:r>
              <a:rPr sz="2000" dirty="0">
                <a:solidFill>
                  <a:srgbClr val="272424"/>
                </a:solidFill>
                <a:latin typeface="Times New Roman"/>
                <a:cs typeface="Times New Roman"/>
              </a:rPr>
              <a:t>in</a:t>
            </a:r>
            <a:r>
              <a:rPr sz="2000" spc="195" dirty="0">
                <a:solidFill>
                  <a:srgbClr val="272424"/>
                </a:solidFill>
                <a:latin typeface="Times New Roman"/>
                <a:cs typeface="Times New Roman"/>
              </a:rPr>
              <a:t>  </a:t>
            </a:r>
            <a:r>
              <a:rPr sz="2000" spc="-20" dirty="0">
                <a:solidFill>
                  <a:srgbClr val="272424"/>
                </a:solidFill>
                <a:latin typeface="Times New Roman"/>
                <a:cs typeface="Times New Roman"/>
              </a:rPr>
              <a:t>low- </a:t>
            </a:r>
            <a:r>
              <a:rPr sz="2000" dirty="0">
                <a:solidFill>
                  <a:srgbClr val="272424"/>
                </a:solidFill>
                <a:latin typeface="Times New Roman"/>
                <a:cs typeface="Times New Roman"/>
              </a:rPr>
              <a:t>quality</a:t>
            </a:r>
            <a:r>
              <a:rPr sz="2000" spc="33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72424"/>
                </a:solidFill>
                <a:latin typeface="Times New Roman"/>
                <a:cs typeface="Times New Roman"/>
              </a:rPr>
              <a:t>or</a:t>
            </a:r>
            <a:r>
              <a:rPr sz="2000" spc="33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72424"/>
                </a:solidFill>
                <a:latin typeface="Times New Roman"/>
                <a:cs typeface="Times New Roman"/>
              </a:rPr>
              <a:t>manipulated</a:t>
            </a:r>
            <a:r>
              <a:rPr sz="2000" spc="33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72424"/>
                </a:solidFill>
                <a:latin typeface="Times New Roman"/>
                <a:cs typeface="Times New Roman"/>
              </a:rPr>
              <a:t>outputs</a:t>
            </a:r>
            <a:r>
              <a:rPr sz="2000" spc="33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2000" spc="-20" dirty="0">
                <a:solidFill>
                  <a:srgbClr val="272424"/>
                </a:solidFill>
                <a:latin typeface="Times New Roman"/>
                <a:cs typeface="Times New Roman"/>
              </a:rPr>
              <a:t>(The </a:t>
            </a:r>
            <a:r>
              <a:rPr sz="2000" dirty="0">
                <a:solidFill>
                  <a:srgbClr val="272424"/>
                </a:solidFill>
                <a:latin typeface="Times New Roman"/>
                <a:cs typeface="Times New Roman"/>
              </a:rPr>
              <a:t>Guardian,</a:t>
            </a:r>
            <a:r>
              <a:rPr sz="2000" spc="-1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72424"/>
                </a:solidFill>
                <a:latin typeface="Times New Roman"/>
                <a:cs typeface="Times New Roman"/>
              </a:rPr>
              <a:t>2025).</a:t>
            </a:r>
            <a:r>
              <a:rPr sz="2000" spc="-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72424"/>
                </a:solidFill>
                <a:latin typeface="Times New Roman"/>
                <a:cs typeface="Times New Roman"/>
              </a:rPr>
              <a:t>(</a:t>
            </a:r>
            <a:r>
              <a:rPr sz="2000" u="heavy" dirty="0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  <a:latin typeface="Times New Roman"/>
                <a:cs typeface="Times New Roman"/>
              </a:rPr>
              <a:t>The</a:t>
            </a:r>
            <a:r>
              <a:rPr sz="2000" u="heavy" spc="-10" dirty="0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  <a:latin typeface="Times New Roman"/>
                <a:cs typeface="Times New Roman"/>
              </a:rPr>
              <a:t> Guardian</a:t>
            </a:r>
            <a:r>
              <a:rPr sz="2000" spc="-10" dirty="0">
                <a:solidFill>
                  <a:srgbClr val="272424"/>
                </a:solidFill>
                <a:latin typeface="Times New Roman"/>
                <a:cs typeface="Times New Roman"/>
              </a:rPr>
              <a:t>)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1090" y="3709934"/>
            <a:ext cx="8999855" cy="7804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950" b="0" spc="-204" dirty="0">
                <a:latin typeface="Arial MT"/>
                <a:cs typeface="Arial MT"/>
              </a:rPr>
              <a:t>Empirical</a:t>
            </a:r>
            <a:r>
              <a:rPr sz="4950" b="0" spc="-245" dirty="0">
                <a:latin typeface="Arial MT"/>
                <a:cs typeface="Arial MT"/>
              </a:rPr>
              <a:t> </a:t>
            </a:r>
            <a:r>
              <a:rPr sz="4950" b="0" spc="-225" dirty="0">
                <a:latin typeface="Arial MT"/>
                <a:cs typeface="Arial MT"/>
              </a:rPr>
              <a:t>Context</a:t>
            </a:r>
            <a:r>
              <a:rPr sz="4950" b="0" spc="-245" dirty="0">
                <a:latin typeface="Arial MT"/>
                <a:cs typeface="Arial MT"/>
              </a:rPr>
              <a:t> </a:t>
            </a:r>
            <a:r>
              <a:rPr sz="4950" b="0" spc="-400" dirty="0">
                <a:latin typeface="Arial MT"/>
                <a:cs typeface="Arial MT"/>
              </a:rPr>
              <a:t>&amp;</a:t>
            </a:r>
            <a:r>
              <a:rPr sz="4950" b="0" spc="-240" dirty="0">
                <a:latin typeface="Arial MT"/>
                <a:cs typeface="Arial MT"/>
              </a:rPr>
              <a:t> </a:t>
            </a:r>
            <a:r>
              <a:rPr sz="4950" b="0" spc="-185" dirty="0">
                <a:latin typeface="Arial MT"/>
                <a:cs typeface="Arial MT"/>
              </a:rPr>
              <a:t>Market</a:t>
            </a:r>
            <a:r>
              <a:rPr sz="4950" b="0" spc="-245" dirty="0">
                <a:latin typeface="Arial MT"/>
                <a:cs typeface="Arial MT"/>
              </a:rPr>
              <a:t> </a:t>
            </a:r>
            <a:r>
              <a:rPr sz="4950" b="0" spc="-140" dirty="0">
                <a:latin typeface="Arial MT"/>
                <a:cs typeface="Arial MT"/>
              </a:rPr>
              <a:t>Signals</a:t>
            </a:r>
            <a:endParaRPr sz="495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81088" y="4789401"/>
            <a:ext cx="13068300" cy="30067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50000"/>
              </a:lnSpc>
              <a:spcBef>
                <a:spcPts val="100"/>
              </a:spcBef>
            </a:pP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409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scholarly</a:t>
            </a:r>
            <a:r>
              <a:rPr sz="2000" spc="4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communication</a:t>
            </a:r>
            <a:r>
              <a:rPr sz="2000" spc="409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market</a:t>
            </a:r>
            <a:r>
              <a:rPr sz="2000" spc="4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measured</a:t>
            </a:r>
            <a:r>
              <a:rPr sz="2000" spc="4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about</a:t>
            </a:r>
            <a:r>
              <a:rPr sz="2000" spc="409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US$12.65</a:t>
            </a:r>
            <a:r>
              <a:rPr sz="2000" spc="4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bn</a:t>
            </a:r>
            <a:r>
              <a:rPr sz="2000" spc="409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in</a:t>
            </a:r>
            <a:r>
              <a:rPr sz="2000" spc="4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2022</a:t>
            </a:r>
            <a:r>
              <a:rPr sz="2000" spc="4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(+2.7%</a:t>
            </a:r>
            <a:r>
              <a:rPr sz="2000" spc="409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y/y),</a:t>
            </a:r>
            <a:r>
              <a:rPr sz="2000" spc="4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with</a:t>
            </a:r>
            <a:r>
              <a:rPr sz="2000" spc="409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online</a:t>
            </a:r>
            <a:r>
              <a:rPr sz="2000" spc="4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content</a:t>
            </a:r>
            <a:r>
              <a:rPr sz="2000" spc="4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≈30%</a:t>
            </a:r>
            <a:r>
              <a:rPr sz="2000" spc="409" dirty="0">
                <a:latin typeface="Times New Roman"/>
                <a:cs typeface="Times New Roman"/>
              </a:rPr>
              <a:t> </a:t>
            </a:r>
            <a:r>
              <a:rPr sz="2000" spc="-25" dirty="0">
                <a:latin typeface="Times New Roman"/>
                <a:cs typeface="Times New Roman"/>
              </a:rPr>
              <a:t>and </a:t>
            </a:r>
            <a:r>
              <a:rPr sz="2000" dirty="0">
                <a:latin typeface="Times New Roman"/>
                <a:cs typeface="Times New Roman"/>
              </a:rPr>
              <a:t>growing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≈7%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y/y,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highlighting the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centrality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digital discovery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and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analytics (Simba/STM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Publishing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News,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2024).</a:t>
            </a:r>
            <a:endParaRPr sz="2000">
              <a:latin typeface="Times New Roman"/>
              <a:cs typeface="Times New Roman"/>
            </a:endParaRPr>
          </a:p>
          <a:p>
            <a:pPr marL="12700" marR="5080" algn="just">
              <a:lnSpc>
                <a:spcPct val="150000"/>
              </a:lnSpc>
              <a:spcBef>
                <a:spcPts val="1870"/>
              </a:spcBef>
            </a:pPr>
            <a:r>
              <a:rPr sz="2000" dirty="0">
                <a:solidFill>
                  <a:srgbClr val="272424"/>
                </a:solidFill>
                <a:latin typeface="Times New Roman"/>
                <a:cs typeface="Times New Roman"/>
              </a:rPr>
              <a:t>OA</a:t>
            </a:r>
            <a:r>
              <a:rPr sz="2000" spc="4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72424"/>
                </a:solidFill>
                <a:latin typeface="Times New Roman"/>
                <a:cs typeface="Times New Roman"/>
              </a:rPr>
              <a:t>expansion</a:t>
            </a:r>
            <a:r>
              <a:rPr sz="2000" spc="4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72424"/>
                </a:solidFill>
                <a:latin typeface="Times New Roman"/>
                <a:cs typeface="Times New Roman"/>
              </a:rPr>
              <a:t>is</a:t>
            </a:r>
            <a:r>
              <a:rPr sz="2000" spc="4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72424"/>
                </a:solidFill>
                <a:latin typeface="Times New Roman"/>
                <a:cs typeface="Times New Roman"/>
              </a:rPr>
              <a:t>also</a:t>
            </a:r>
            <a:r>
              <a:rPr sz="2000" spc="4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72424"/>
                </a:solidFill>
                <a:latin typeface="Times New Roman"/>
                <a:cs typeface="Times New Roman"/>
              </a:rPr>
              <a:t>material:</a:t>
            </a:r>
            <a:r>
              <a:rPr sz="2000" spc="4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72424"/>
                </a:solidFill>
                <a:latin typeface="Times New Roman"/>
                <a:cs typeface="Times New Roman"/>
              </a:rPr>
              <a:t>OA</a:t>
            </a:r>
            <a:r>
              <a:rPr sz="2000" spc="4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72424"/>
                </a:solidFill>
                <a:latin typeface="Times New Roman"/>
                <a:cs typeface="Times New Roman"/>
              </a:rPr>
              <a:t>gold</a:t>
            </a:r>
            <a:r>
              <a:rPr sz="2000" spc="4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72424"/>
                </a:solidFill>
                <a:latin typeface="Times New Roman"/>
                <a:cs typeface="Times New Roman"/>
              </a:rPr>
              <a:t>share</a:t>
            </a:r>
            <a:r>
              <a:rPr sz="2000" spc="4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72424"/>
                </a:solidFill>
                <a:latin typeface="Times New Roman"/>
                <a:cs typeface="Times New Roman"/>
              </a:rPr>
              <a:t>rose</a:t>
            </a:r>
            <a:r>
              <a:rPr sz="2000" spc="4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72424"/>
                </a:solidFill>
                <a:latin typeface="Times New Roman"/>
                <a:cs typeface="Times New Roman"/>
              </a:rPr>
              <a:t>from</a:t>
            </a:r>
            <a:r>
              <a:rPr sz="2000" spc="4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72424"/>
                </a:solidFill>
                <a:latin typeface="Times New Roman"/>
                <a:cs typeface="Times New Roman"/>
              </a:rPr>
              <a:t>11%</a:t>
            </a:r>
            <a:r>
              <a:rPr sz="2000" spc="4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72424"/>
                </a:solidFill>
                <a:latin typeface="Times New Roman"/>
                <a:cs typeface="Times New Roman"/>
              </a:rPr>
              <a:t>to</a:t>
            </a:r>
            <a:r>
              <a:rPr sz="2000" spc="4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72424"/>
                </a:solidFill>
                <a:latin typeface="Times New Roman"/>
                <a:cs typeface="Times New Roman"/>
              </a:rPr>
              <a:t>38%</a:t>
            </a:r>
            <a:r>
              <a:rPr sz="2000" spc="4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72424"/>
                </a:solidFill>
                <a:latin typeface="Times New Roman"/>
                <a:cs typeface="Times New Roman"/>
              </a:rPr>
              <a:t>(2013→2023),</a:t>
            </a:r>
            <a:r>
              <a:rPr sz="2000" spc="4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72424"/>
                </a:solidFill>
                <a:latin typeface="Times New Roman"/>
                <a:cs typeface="Times New Roman"/>
              </a:rPr>
              <a:t>reducing</a:t>
            </a:r>
            <a:r>
              <a:rPr sz="2000" spc="4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72424"/>
                </a:solidFill>
                <a:latin typeface="Times New Roman"/>
                <a:cs typeface="Times New Roman"/>
              </a:rPr>
              <a:t>paywalled</a:t>
            </a:r>
            <a:r>
              <a:rPr sz="2000" spc="4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72424"/>
                </a:solidFill>
                <a:latin typeface="Times New Roman"/>
                <a:cs typeface="Times New Roman"/>
              </a:rPr>
              <a:t>dominance</a:t>
            </a:r>
            <a:r>
              <a:rPr sz="2000" spc="4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72424"/>
                </a:solidFill>
                <a:latin typeface="Times New Roman"/>
                <a:cs typeface="Times New Roman"/>
              </a:rPr>
              <a:t>from</a:t>
            </a:r>
            <a:r>
              <a:rPr sz="2000" spc="4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2000" spc="-25" dirty="0">
                <a:solidFill>
                  <a:srgbClr val="272424"/>
                </a:solidFill>
                <a:latin typeface="Times New Roman"/>
                <a:cs typeface="Times New Roman"/>
              </a:rPr>
              <a:t>70% </a:t>
            </a:r>
            <a:r>
              <a:rPr sz="2000" dirty="0">
                <a:solidFill>
                  <a:srgbClr val="272424"/>
                </a:solidFill>
                <a:latin typeface="Times New Roman"/>
                <a:cs typeface="Times New Roman"/>
              </a:rPr>
              <a:t>to</a:t>
            </a:r>
            <a:r>
              <a:rPr sz="2000" spc="29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72424"/>
                </a:solidFill>
                <a:latin typeface="Times New Roman"/>
                <a:cs typeface="Times New Roman"/>
              </a:rPr>
              <a:t>52%,</a:t>
            </a:r>
            <a:r>
              <a:rPr sz="2000" spc="29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72424"/>
                </a:solidFill>
                <a:latin typeface="Times New Roman"/>
                <a:cs typeface="Times New Roman"/>
              </a:rPr>
              <a:t>which</a:t>
            </a:r>
            <a:r>
              <a:rPr sz="2000" spc="29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72424"/>
                </a:solidFill>
                <a:latin typeface="Times New Roman"/>
                <a:cs typeface="Times New Roman"/>
              </a:rPr>
              <a:t>both</a:t>
            </a:r>
            <a:r>
              <a:rPr sz="2000" spc="29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72424"/>
                </a:solidFill>
                <a:latin typeface="Times New Roman"/>
                <a:cs typeface="Times New Roman"/>
              </a:rPr>
              <a:t>widens</a:t>
            </a:r>
            <a:r>
              <a:rPr sz="2000" spc="29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72424"/>
                </a:solidFill>
                <a:latin typeface="Times New Roman"/>
                <a:cs typeface="Times New Roman"/>
              </a:rPr>
              <a:t>access</a:t>
            </a:r>
            <a:r>
              <a:rPr sz="2000" spc="29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72424"/>
                </a:solidFill>
                <a:latin typeface="Times New Roman"/>
                <a:cs typeface="Times New Roman"/>
              </a:rPr>
              <a:t>and</a:t>
            </a:r>
            <a:r>
              <a:rPr sz="2000" spc="29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72424"/>
                </a:solidFill>
                <a:latin typeface="Times New Roman"/>
                <a:cs typeface="Times New Roman"/>
              </a:rPr>
              <a:t>increases</a:t>
            </a:r>
            <a:r>
              <a:rPr sz="2000" spc="29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72424"/>
                </a:solidFill>
                <a:latin typeface="Times New Roman"/>
                <a:cs typeface="Times New Roman"/>
              </a:rPr>
              <a:t>heterogeneity</a:t>
            </a:r>
            <a:r>
              <a:rPr sz="2000" spc="29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72424"/>
                </a:solidFill>
                <a:latin typeface="Times New Roman"/>
                <a:cs typeface="Times New Roman"/>
              </a:rPr>
              <a:t>in</a:t>
            </a:r>
            <a:r>
              <a:rPr sz="2000" spc="29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72424"/>
                </a:solidFill>
                <a:latin typeface="Times New Roman"/>
                <a:cs typeface="Times New Roman"/>
              </a:rPr>
              <a:t>discovery</a:t>
            </a:r>
            <a:r>
              <a:rPr sz="2000" spc="29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72424"/>
                </a:solidFill>
                <a:latin typeface="Times New Roman"/>
                <a:cs typeface="Times New Roman"/>
              </a:rPr>
              <a:t>endpoints</a:t>
            </a:r>
            <a:r>
              <a:rPr sz="2000" spc="29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72424"/>
                </a:solidFill>
                <a:latin typeface="Times New Roman"/>
                <a:cs typeface="Times New Roman"/>
              </a:rPr>
              <a:t>(STM</a:t>
            </a:r>
            <a:r>
              <a:rPr sz="2000" spc="29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72424"/>
                </a:solidFill>
                <a:latin typeface="Times New Roman"/>
                <a:cs typeface="Times New Roman"/>
              </a:rPr>
              <a:t>OA</a:t>
            </a:r>
            <a:r>
              <a:rPr sz="2000" spc="29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72424"/>
                </a:solidFill>
                <a:latin typeface="Times New Roman"/>
                <a:cs typeface="Times New Roman"/>
              </a:rPr>
              <a:t>Dashboard,</a:t>
            </a:r>
            <a:r>
              <a:rPr sz="2000" spc="29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72424"/>
                </a:solidFill>
                <a:latin typeface="Times New Roman"/>
                <a:cs typeface="Times New Roman"/>
              </a:rPr>
              <a:t>2024).</a:t>
            </a:r>
            <a:r>
              <a:rPr sz="2000" spc="29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272424"/>
                </a:solidFill>
                <a:latin typeface="Times New Roman"/>
                <a:cs typeface="Times New Roman"/>
              </a:rPr>
              <a:t>These </a:t>
            </a:r>
            <a:r>
              <a:rPr sz="2000" dirty="0">
                <a:solidFill>
                  <a:srgbClr val="272424"/>
                </a:solidFill>
                <a:latin typeface="Times New Roman"/>
                <a:cs typeface="Times New Roman"/>
              </a:rPr>
              <a:t>statistics</a:t>
            </a:r>
            <a:r>
              <a:rPr sz="2000" spc="32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72424"/>
                </a:solidFill>
                <a:latin typeface="Times New Roman"/>
                <a:cs typeface="Times New Roman"/>
              </a:rPr>
              <a:t>strengthen</a:t>
            </a:r>
            <a:r>
              <a:rPr sz="2000" spc="32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72424"/>
                </a:solidFill>
                <a:latin typeface="Times New Roman"/>
                <a:cs typeface="Times New Roman"/>
              </a:rPr>
              <a:t>the</a:t>
            </a:r>
            <a:r>
              <a:rPr sz="2000" spc="32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72424"/>
                </a:solidFill>
                <a:latin typeface="Times New Roman"/>
                <a:cs typeface="Times New Roman"/>
              </a:rPr>
              <a:t>business</a:t>
            </a:r>
            <a:r>
              <a:rPr sz="2000" spc="32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72424"/>
                </a:solidFill>
                <a:latin typeface="Times New Roman"/>
                <a:cs typeface="Times New Roman"/>
              </a:rPr>
              <a:t>case</a:t>
            </a:r>
            <a:r>
              <a:rPr sz="2000" spc="32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72424"/>
                </a:solidFill>
                <a:latin typeface="Times New Roman"/>
                <a:cs typeface="Times New Roman"/>
              </a:rPr>
              <a:t>for</a:t>
            </a:r>
            <a:r>
              <a:rPr sz="2000" spc="32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72424"/>
                </a:solidFill>
                <a:latin typeface="Times New Roman"/>
                <a:cs typeface="Times New Roman"/>
              </a:rPr>
              <a:t>multi-source,</a:t>
            </a:r>
            <a:r>
              <a:rPr sz="2000" spc="32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72424"/>
                </a:solidFill>
                <a:latin typeface="Times New Roman"/>
                <a:cs typeface="Times New Roman"/>
              </a:rPr>
              <a:t>policy-aware</a:t>
            </a:r>
            <a:r>
              <a:rPr sz="2000" spc="32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72424"/>
                </a:solidFill>
                <a:latin typeface="Times New Roman"/>
                <a:cs typeface="Times New Roman"/>
              </a:rPr>
              <a:t>crawlers</a:t>
            </a:r>
            <a:r>
              <a:rPr sz="2000" spc="32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72424"/>
                </a:solidFill>
                <a:latin typeface="Times New Roman"/>
                <a:cs typeface="Times New Roman"/>
              </a:rPr>
              <a:t>like</a:t>
            </a:r>
            <a:r>
              <a:rPr sz="2000" spc="32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72424"/>
                </a:solidFill>
                <a:latin typeface="Times New Roman"/>
                <a:cs typeface="Times New Roman"/>
              </a:rPr>
              <a:t>AROAS</a:t>
            </a:r>
            <a:r>
              <a:rPr sz="2000" spc="32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72424"/>
                </a:solidFill>
                <a:latin typeface="Times New Roman"/>
                <a:cs typeface="Times New Roman"/>
              </a:rPr>
              <a:t>(Simba/STM</a:t>
            </a:r>
            <a:r>
              <a:rPr sz="2000" spc="32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72424"/>
                </a:solidFill>
                <a:latin typeface="Times New Roman"/>
                <a:cs typeface="Times New Roman"/>
              </a:rPr>
              <a:t>Publishing</a:t>
            </a:r>
            <a:r>
              <a:rPr sz="2000" spc="32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2000" spc="-20" dirty="0">
                <a:solidFill>
                  <a:srgbClr val="272424"/>
                </a:solidFill>
                <a:latin typeface="Times New Roman"/>
                <a:cs typeface="Times New Roman"/>
              </a:rPr>
              <a:t>News, </a:t>
            </a:r>
            <a:r>
              <a:rPr sz="2000" dirty="0">
                <a:solidFill>
                  <a:srgbClr val="272424"/>
                </a:solidFill>
                <a:latin typeface="Times New Roman"/>
                <a:cs typeface="Times New Roman"/>
              </a:rPr>
              <a:t>2024;</a:t>
            </a:r>
            <a:r>
              <a:rPr sz="2000" spc="-10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72424"/>
                </a:solidFill>
                <a:latin typeface="Times New Roman"/>
                <a:cs typeface="Times New Roman"/>
              </a:rPr>
              <a:t>STM,</a:t>
            </a:r>
            <a:r>
              <a:rPr sz="2000" spc="-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72424"/>
                </a:solidFill>
                <a:latin typeface="Times New Roman"/>
                <a:cs typeface="Times New Roman"/>
              </a:rPr>
              <a:t>2024).</a:t>
            </a:r>
            <a:r>
              <a:rPr sz="2000" spc="-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72424"/>
                </a:solidFill>
                <a:latin typeface="Times New Roman"/>
                <a:cs typeface="Times New Roman"/>
              </a:rPr>
              <a:t>(Simba/STM</a:t>
            </a:r>
            <a:r>
              <a:rPr sz="2000" spc="-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72424"/>
                </a:solidFill>
                <a:latin typeface="Times New Roman"/>
                <a:cs typeface="Times New Roman"/>
              </a:rPr>
              <a:t>Publishing</a:t>
            </a:r>
            <a:r>
              <a:rPr sz="2000" spc="-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72424"/>
                </a:solidFill>
                <a:latin typeface="Times New Roman"/>
                <a:cs typeface="Times New Roman"/>
              </a:rPr>
              <a:t>News,</a:t>
            </a:r>
            <a:r>
              <a:rPr sz="2000" spc="-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72424"/>
                </a:solidFill>
                <a:latin typeface="Times New Roman"/>
                <a:cs typeface="Times New Roman"/>
              </a:rPr>
              <a:t>2024;</a:t>
            </a:r>
            <a:r>
              <a:rPr sz="2000" spc="-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72424"/>
                </a:solidFill>
                <a:latin typeface="Times New Roman"/>
                <a:cs typeface="Times New Roman"/>
              </a:rPr>
              <a:t>STM</a:t>
            </a:r>
            <a:r>
              <a:rPr sz="2000" spc="-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72424"/>
                </a:solidFill>
                <a:latin typeface="Times New Roman"/>
                <a:cs typeface="Times New Roman"/>
              </a:rPr>
              <a:t>Association,</a:t>
            </a:r>
            <a:r>
              <a:rPr sz="2000" spc="-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72424"/>
                </a:solidFill>
                <a:latin typeface="Times New Roman"/>
                <a:cs typeface="Times New Roman"/>
              </a:rPr>
              <a:t>2024).</a:t>
            </a:r>
            <a:r>
              <a:rPr sz="2000" spc="-5" dirty="0">
                <a:solidFill>
                  <a:srgbClr val="272424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72424"/>
                </a:solidFill>
                <a:latin typeface="Times New Roman"/>
                <a:cs typeface="Times New Roman"/>
              </a:rPr>
              <a:t>(</a:t>
            </a:r>
            <a:r>
              <a:rPr sz="2000" u="heavy" dirty="0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  <a:latin typeface="Times New Roman"/>
                <a:cs typeface="Times New Roman"/>
              </a:rPr>
              <a:t>stm-</a:t>
            </a:r>
            <a:r>
              <a:rPr sz="2000" u="heavy" spc="-10" dirty="0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  <a:latin typeface="Times New Roman"/>
                <a:cs typeface="Times New Roman"/>
              </a:rPr>
              <a:t>publishing.com</a:t>
            </a:r>
            <a:r>
              <a:rPr sz="2000" spc="-10" dirty="0">
                <a:solidFill>
                  <a:srgbClr val="272424"/>
                </a:solidFill>
                <a:latin typeface="Times New Roman"/>
                <a:cs typeface="Times New Roman"/>
              </a:rPr>
              <a:t>)</a:t>
            </a:r>
            <a:endParaRPr sz="2000">
              <a:latin typeface="Times New Roman"/>
              <a:cs typeface="Times New Roman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427431" y="7784426"/>
            <a:ext cx="2202967" cy="44517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56</TotalTime>
  <Words>2354</Words>
  <Application>Microsoft Office PowerPoint</Application>
  <PresentationFormat>Custom</PresentationFormat>
  <Paragraphs>125</Paragraphs>
  <Slides>19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Aptos</vt:lpstr>
      <vt:lpstr>Arial MT</vt:lpstr>
      <vt:lpstr>Calibri</vt:lpstr>
      <vt:lpstr>Lucida Sans Unicode</vt:lpstr>
      <vt:lpstr>Times New Roman</vt:lpstr>
      <vt:lpstr>Office Theme</vt:lpstr>
      <vt:lpstr>Academic Research Online Agent System (AROAS): Critical Design &amp; Evaluation</vt:lpstr>
      <vt:lpstr>Introduction and Problem Signiﬁcance</vt:lpstr>
      <vt:lpstr>Addressing Quality and Ethical Risks</vt:lpstr>
      <vt:lpstr>Theoretical Framing and Design Choice</vt:lpstr>
      <vt:lpstr>Software Stack: Selection with Evidence and Critique</vt:lpstr>
      <vt:lpstr>Software Stack: Continued</vt:lpstr>
      <vt:lpstr>PowerPoint Presentation</vt:lpstr>
      <vt:lpstr>Governance, Compliance, and Integrity</vt:lpstr>
      <vt:lpstr>Empirical Context &amp; Market Signals</vt:lpstr>
      <vt:lpstr>Methodology and Assessment Alignment</vt:lpstr>
      <vt:lpstr>PowerPoint Presentation</vt:lpstr>
      <vt:lpstr>Comparative Justiﬁcation</vt:lpstr>
      <vt:lpstr>Conclusion</vt:lpstr>
      <vt:lpstr>References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Fahad Saleh Murad Abdallah</cp:lastModifiedBy>
  <cp:revision>3</cp:revision>
  <dcterms:created xsi:type="dcterms:W3CDTF">2025-10-13T20:07:16Z</dcterms:created>
  <dcterms:modified xsi:type="dcterms:W3CDTF">2025-10-16T21:35:16Z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2025-10-13T00:00:00Z</vt:filetime>
  </property>
  <property fmtid="{D5CDD505-2E9C-101B-9397-08002B2CF9AE}" pid="3" name="Creator">
    <vt:lpwstr>OfficeSuite Slides</vt:lpwstr>
  </property>
  <property fmtid="{D5CDD505-2E9C-101B-9397-08002B2CF9AE}" pid="4" name="Producer">
    <vt:lpwstr>OfficeSuite Slides</vt:lpwstr>
  </property>
  <property fmtid="{D5CDD505-2E9C-101B-9397-08002B2CF9AE}" pid="5" name="ProductionLibrary">
    <vt:lpwstr>Skia/PDF m66</vt:lpwstr>
  </property>
  <property fmtid="{D5CDD505-2E9C-101B-9397-08002B2CF9AE}" pid="6" name="LastSaved">
    <vt:filetime>2025-10-13T00:00:00Z</vt:filetime>
  </property>
</Properties>
</file>